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3"/>
  </p:notesMasterIdLst>
  <p:sldIdLst>
    <p:sldId id="256" r:id="rId2"/>
    <p:sldId id="314" r:id="rId3"/>
    <p:sldId id="257" r:id="rId4"/>
    <p:sldId id="258" r:id="rId5"/>
    <p:sldId id="263" r:id="rId6"/>
    <p:sldId id="259" r:id="rId7"/>
    <p:sldId id="312" r:id="rId8"/>
    <p:sldId id="265" r:id="rId9"/>
    <p:sldId id="264" r:id="rId10"/>
    <p:sldId id="267" r:id="rId11"/>
    <p:sldId id="269" r:id="rId12"/>
    <p:sldId id="271" r:id="rId13"/>
    <p:sldId id="268" r:id="rId14"/>
    <p:sldId id="270" r:id="rId15"/>
    <p:sldId id="272" r:id="rId16"/>
    <p:sldId id="279" r:id="rId17"/>
    <p:sldId id="274" r:id="rId18"/>
    <p:sldId id="275" r:id="rId19"/>
    <p:sldId id="276" r:id="rId20"/>
    <p:sldId id="277" r:id="rId21"/>
    <p:sldId id="278" r:id="rId22"/>
    <p:sldId id="285" r:id="rId23"/>
    <p:sldId id="286" r:id="rId24"/>
    <p:sldId id="287" r:id="rId25"/>
    <p:sldId id="288" r:id="rId26"/>
    <p:sldId id="294" r:id="rId27"/>
    <p:sldId id="280" r:id="rId28"/>
    <p:sldId id="281" r:id="rId29"/>
    <p:sldId id="282" r:id="rId30"/>
    <p:sldId id="283" r:id="rId31"/>
    <p:sldId id="284" r:id="rId32"/>
    <p:sldId id="289" r:id="rId33"/>
    <p:sldId id="290" r:id="rId34"/>
    <p:sldId id="292" r:id="rId35"/>
    <p:sldId id="291" r:id="rId36"/>
    <p:sldId id="296" r:id="rId37"/>
    <p:sldId id="297" r:id="rId38"/>
    <p:sldId id="298" r:id="rId39"/>
    <p:sldId id="299" r:id="rId40"/>
    <p:sldId id="300" r:id="rId41"/>
    <p:sldId id="301" r:id="rId42"/>
    <p:sldId id="302" r:id="rId43"/>
    <p:sldId id="303" r:id="rId44"/>
    <p:sldId id="305" r:id="rId45"/>
    <p:sldId id="304" r:id="rId46"/>
    <p:sldId id="306" r:id="rId47"/>
    <p:sldId id="307" r:id="rId48"/>
    <p:sldId id="308" r:id="rId49"/>
    <p:sldId id="310" r:id="rId50"/>
    <p:sldId id="311" r:id="rId51"/>
    <p:sldId id="313" r:id="rId5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89787" autoAdjust="0"/>
  </p:normalViewPr>
  <p:slideViewPr>
    <p:cSldViewPr snapToGrid="0" snapToObjects="1">
      <p:cViewPr>
        <p:scale>
          <a:sx n="85" d="100"/>
          <a:sy n="85" d="100"/>
        </p:scale>
        <p:origin x="-39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53A8CAA-7B3B-43A6-8057-4237C29E861F}" type="datetimeFigureOut">
              <a:rPr lang="en-US" smtClean="0"/>
              <a:pPr/>
              <a:t>10/3/13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A7B9CEB-BDD2-49B5-9A8A-6039CE99D47E}" type="slidenum">
              <a:rPr lang="en-US" smtClean="0"/>
              <a:pPr/>
              <a:t>‹#›</a:t>
            </a:fld>
            <a:endParaRPr lang="en-US"/>
          </a:p>
        </p:txBody>
      </p:sp>
    </p:spTree>
    <p:extLst>
      <p:ext uri="{BB962C8B-B14F-4D97-AF65-F5344CB8AC3E}">
        <p14:creationId xmlns:p14="http://schemas.microsoft.com/office/powerpoint/2010/main" val="1783143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everyone, with me here today is my assistant Veronica, who is always able to answer any questions you might have.</a:t>
            </a:r>
          </a:p>
          <a:p>
            <a:endParaRPr lang="en-US" baseline="0" dirty="0" smtClean="0"/>
          </a:p>
          <a:p>
            <a:r>
              <a:rPr lang="en-US" baseline="0" dirty="0" smtClean="0"/>
              <a:t>Please remember that this webinar will be recorded and posted on both the WVDE Social Studies website as well as the WV State Social Studies Fair &amp; History Day website.  It will take a few days to share the information and get the recording posted.  When the recording is available, an email will be sent out.</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1</a:t>
            </a:fld>
            <a:endParaRPr lang="en-US"/>
          </a:p>
        </p:txBody>
      </p:sp>
    </p:spTree>
    <p:extLst>
      <p:ext uri="{BB962C8B-B14F-4D97-AF65-F5344CB8AC3E}">
        <p14:creationId xmlns:p14="http://schemas.microsoft.com/office/powerpoint/2010/main" val="1973757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a:t>
            </a:fld>
            <a:endParaRPr lang="en-US"/>
          </a:p>
        </p:txBody>
      </p:sp>
    </p:spTree>
    <p:extLst>
      <p:ext uri="{BB962C8B-B14F-4D97-AF65-F5344CB8AC3E}">
        <p14:creationId xmlns:p14="http://schemas.microsoft.com/office/powerpoint/2010/main" val="3958578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3</a:t>
            </a:fld>
            <a:endParaRPr lang="en-US"/>
          </a:p>
        </p:txBody>
      </p:sp>
    </p:spTree>
    <p:extLst>
      <p:ext uri="{BB962C8B-B14F-4D97-AF65-F5344CB8AC3E}">
        <p14:creationId xmlns:p14="http://schemas.microsoft.com/office/powerpoint/2010/main" val="854885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remind you that the</a:t>
            </a:r>
            <a:r>
              <a:rPr lang="en-US" baseline="0" dirty="0" smtClean="0"/>
              <a:t> WVDE Social Studies Website is updated weekly.  It is full of information for social studies teacher.</a:t>
            </a:r>
          </a:p>
          <a:p>
            <a:endParaRPr lang="en-US" baseline="0" dirty="0" smtClean="0"/>
          </a:p>
          <a:p>
            <a:r>
              <a:rPr lang="en-US" baseline="0" dirty="0" smtClean="0"/>
              <a:t>The main page always has announcements and upcoming events for the month.</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4</a:t>
            </a:fld>
            <a:endParaRPr lang="en-US"/>
          </a:p>
        </p:txBody>
      </p:sp>
    </p:spTree>
    <p:extLst>
      <p:ext uri="{BB962C8B-B14F-4D97-AF65-F5344CB8AC3E}">
        <p14:creationId xmlns:p14="http://schemas.microsoft.com/office/powerpoint/2010/main" val="253256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5</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just</a:t>
            </a:r>
            <a:r>
              <a:rPr lang="en-US" baseline="0" dirty="0" smtClean="0"/>
              <a:t> a few of the dates that are currently listed on this calendar.  </a:t>
            </a:r>
            <a:r>
              <a:rPr lang="en-US" dirty="0" smtClean="0"/>
              <a:t>Not showing are the dates for the WV State</a:t>
            </a:r>
            <a:r>
              <a:rPr lang="en-US" baseline="0" dirty="0" smtClean="0"/>
              <a:t> Social Studies Fair &amp; History Day, National Geographic State Bee, National History Teacher of the Year, Youth and Government, We the People, GIS PD dates and The WV History Bowl.</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6</a:t>
            </a:fld>
            <a:endParaRPr lang="en-US"/>
          </a:p>
        </p:txBody>
      </p:sp>
    </p:spTree>
    <p:extLst>
      <p:ext uri="{BB962C8B-B14F-4D97-AF65-F5344CB8AC3E}">
        <p14:creationId xmlns:p14="http://schemas.microsoft.com/office/powerpoint/2010/main" val="2411276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7</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Golden Horseshoe Webpage…</a:t>
            </a:r>
          </a:p>
          <a:p>
            <a:endParaRPr lang="en-US" dirty="0" smtClean="0"/>
          </a:p>
          <a:p>
            <a:r>
              <a:rPr lang="en-US" dirty="0" smtClean="0"/>
              <a:t>Last year was the first year that we recorded the Golden Horseshoe Ceremony.  The</a:t>
            </a:r>
            <a:r>
              <a:rPr lang="en-US" baseline="0" dirty="0" smtClean="0"/>
              <a:t> link to the Ceremony video is found at the top of the page along with a copy of last year’s program.</a:t>
            </a:r>
          </a:p>
          <a:p>
            <a:endParaRPr lang="en-US" baseline="0" dirty="0" smtClean="0"/>
          </a:p>
          <a:p>
            <a:r>
              <a:rPr lang="en-US" baseline="0" dirty="0" smtClean="0"/>
              <a:t>Again, we have posted all the information pertaining to Golden Horseshoe right here on the webpage.</a:t>
            </a:r>
          </a:p>
          <a:p>
            <a:endParaRPr lang="en-US" baseline="0" dirty="0" smtClean="0"/>
          </a:p>
          <a:p>
            <a:r>
              <a:rPr lang="en-US" baseline="0" dirty="0" smtClean="0"/>
              <a:t>The testing schedule is slightly different this year.  We are testing counties for three weeks but for only two days each week.  The test schedule will be finalized on October 1; so if you have any changes, please contact Joey Wiseman.</a:t>
            </a:r>
          </a:p>
          <a:p>
            <a:endParaRPr lang="en-US" baseline="0" dirty="0" smtClean="0"/>
          </a:p>
          <a:p>
            <a:r>
              <a:rPr lang="en-US" baseline="0" dirty="0" smtClean="0"/>
              <a:t>Again, we will not be e-mailing the forms out, they are posted on the Golden Horseshoe webpage and can be obtained at any time.</a:t>
            </a:r>
          </a:p>
        </p:txBody>
      </p:sp>
      <p:sp>
        <p:nvSpPr>
          <p:cNvPr id="4" name="Slide Number Placeholder 3"/>
          <p:cNvSpPr>
            <a:spLocks noGrp="1"/>
          </p:cNvSpPr>
          <p:nvPr>
            <p:ph type="sldNum" sz="quarter" idx="10"/>
          </p:nvPr>
        </p:nvSpPr>
        <p:spPr/>
        <p:txBody>
          <a:bodyPr/>
          <a:lstStyle/>
          <a:p>
            <a:fld id="{1A7B9CEB-BDD2-49B5-9A8A-6039CE99D47E}" type="slidenum">
              <a:rPr lang="en-US" smtClean="0"/>
              <a:pPr/>
              <a:t>8</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Upcoming dates</a:t>
            </a:r>
          </a:p>
          <a:p>
            <a:endParaRPr lang="en-US" dirty="0" smtClean="0"/>
          </a:p>
          <a:p>
            <a:r>
              <a:rPr lang="en-US" dirty="0" smtClean="0"/>
              <a:t>Here is a list of all the upcoming dates for this</a:t>
            </a:r>
            <a:r>
              <a:rPr lang="en-US" baseline="0" dirty="0" smtClean="0"/>
              <a:t> program.</a:t>
            </a:r>
          </a:p>
        </p:txBody>
      </p:sp>
      <p:sp>
        <p:nvSpPr>
          <p:cNvPr id="4" name="Slide Number Placeholder 3"/>
          <p:cNvSpPr>
            <a:spLocks noGrp="1"/>
          </p:cNvSpPr>
          <p:nvPr>
            <p:ph type="sldNum" sz="quarter" idx="10"/>
          </p:nvPr>
        </p:nvSpPr>
        <p:spPr/>
        <p:txBody>
          <a:bodyPr/>
          <a:lstStyle/>
          <a:p>
            <a:fld id="{1A7B9CEB-BDD2-49B5-9A8A-6039CE99D47E}" type="slidenum">
              <a:rPr lang="en-US" smtClean="0"/>
              <a:pPr/>
              <a:t>9</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Preparing for the Golden Horseshoe</a:t>
            </a:r>
            <a:r>
              <a:rPr lang="en-US" baseline="0" dirty="0" smtClean="0"/>
              <a:t> Essay and Multiple Choice Online Test</a:t>
            </a:r>
          </a:p>
          <a:p>
            <a:endParaRPr lang="en-US" baseline="0" dirty="0" smtClean="0"/>
          </a:p>
          <a:p>
            <a:endParaRPr lang="en-US" baseline="0" dirty="0" smtClean="0"/>
          </a:p>
          <a:p>
            <a:r>
              <a:rPr lang="en-US" baseline="0" dirty="0" smtClean="0"/>
              <a:t>Registering Your County’s students to take the Golden Horseshoe Test</a:t>
            </a:r>
          </a:p>
          <a:p>
            <a:r>
              <a:rPr lang="en-US" baseline="0" dirty="0" smtClean="0"/>
              <a:t>	Registration Process</a:t>
            </a:r>
          </a:p>
          <a:p>
            <a:r>
              <a:rPr lang="en-US" baseline="0" dirty="0" smtClean="0"/>
              <a:t>	Home-School Students</a:t>
            </a:r>
          </a:p>
          <a:p>
            <a:r>
              <a:rPr lang="en-US" baseline="0" dirty="0" smtClean="0"/>
              <a:t>	Private School Students</a:t>
            </a:r>
          </a:p>
        </p:txBody>
      </p:sp>
      <p:sp>
        <p:nvSpPr>
          <p:cNvPr id="4" name="Slide Number Placeholder 3"/>
          <p:cNvSpPr>
            <a:spLocks noGrp="1"/>
          </p:cNvSpPr>
          <p:nvPr>
            <p:ph type="sldNum" sz="quarter" idx="10"/>
          </p:nvPr>
        </p:nvSpPr>
        <p:spPr/>
        <p:txBody>
          <a:bodyPr/>
          <a:lstStyle/>
          <a:p>
            <a:fld id="{1A7B9CEB-BDD2-49B5-9A8A-6039CE99D47E}" type="slidenum">
              <a:rPr lang="en-US" smtClean="0"/>
              <a:pPr/>
              <a:t>10</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registration from can be found directly under</a:t>
            </a:r>
            <a:r>
              <a:rPr lang="en-US" baseline="0" dirty="0" smtClean="0"/>
              <a:t> the Private School Students heading.</a:t>
            </a:r>
          </a:p>
          <a:p>
            <a:endParaRPr lang="en-US" baseline="0" dirty="0" smtClean="0"/>
          </a:p>
          <a:p>
            <a:r>
              <a:rPr lang="en-US" baseline="0" dirty="0" smtClean="0"/>
              <a:t>Take the Test</a:t>
            </a:r>
          </a:p>
          <a:p>
            <a:r>
              <a:rPr lang="en-US" baseline="0" dirty="0" smtClean="0"/>
              <a:t>	Where to Log Into Acuity</a:t>
            </a:r>
          </a:p>
          <a:p>
            <a:r>
              <a:rPr lang="en-US" baseline="0" dirty="0" smtClean="0"/>
              <a:t>Essay Test</a:t>
            </a:r>
          </a:p>
          <a:p>
            <a:r>
              <a:rPr lang="en-US" baseline="0" dirty="0" smtClean="0"/>
              <a:t>	The essay test can be given by the regular WV studies teacher in the regular WV studies class.  The essay test was designed to be given in a 40-45 minute class period.  The WV studies teacher will need to sign the confidentiality agreement and mail it back with the absentee roster and the alphabetized essay test.</a:t>
            </a:r>
          </a:p>
        </p:txBody>
      </p:sp>
      <p:sp>
        <p:nvSpPr>
          <p:cNvPr id="4" name="Slide Number Placeholder 3"/>
          <p:cNvSpPr>
            <a:spLocks noGrp="1"/>
          </p:cNvSpPr>
          <p:nvPr>
            <p:ph type="sldNum" sz="quarter" idx="10"/>
          </p:nvPr>
        </p:nvSpPr>
        <p:spPr/>
        <p:txBody>
          <a:bodyPr/>
          <a:lstStyle/>
          <a:p>
            <a:fld id="{1A7B9CEB-BDD2-49B5-9A8A-6039CE99D47E}" type="slidenum">
              <a:rPr lang="en-US" smtClean="0"/>
              <a:pPr/>
              <a:t>11</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Online Golden Horseshoe Test</a:t>
            </a:r>
          </a:p>
          <a:p>
            <a:r>
              <a:rPr lang="en-US" dirty="0" smtClean="0"/>
              <a:t>	The</a:t>
            </a:r>
            <a:r>
              <a:rPr lang="en-US" baseline="0" dirty="0" smtClean="0"/>
              <a:t> test is 50 multiple choice question test that can be completed in a 40-45 minute class period but the regular WV studies teacher cannot administer the test.  The confidentiality agreement must be signed and turned into the Office of Secondary Learning three days prior to testing.  We have designed a multiple signature confidentiality agreement.  A school/county can have up to 10 signatures on the multiple signature confidentiality agreement.  We recommend that you do the online test confidentiality agreement when the county/school returns their essay tests to the WVDE Office of Secondary Learning.  If by chance you have already submitted the confidentiality agreement and for some reason the test administrator has to be changed, send a new agreement ASAP.</a:t>
            </a:r>
          </a:p>
          <a:p>
            <a:endParaRPr lang="en-US" baseline="0" dirty="0" smtClean="0"/>
          </a:p>
          <a:p>
            <a:r>
              <a:rPr lang="en-US" baseline="0" dirty="0" smtClean="0"/>
              <a:t>If the school/county is experience any issues, Mr. Wiseman and/or I need to be notified immediately.  </a:t>
            </a:r>
            <a:r>
              <a:rPr lang="en-US" i="1" baseline="0" dirty="0" smtClean="0"/>
              <a:t>We request that the school/teacher/county having the issue contact us.</a:t>
            </a:r>
          </a:p>
          <a:p>
            <a:endParaRPr lang="en-US" i="1" baseline="0" dirty="0" smtClean="0"/>
          </a:p>
          <a:p>
            <a:r>
              <a:rPr lang="en-US" i="0" baseline="0" dirty="0" smtClean="0"/>
              <a:t>In regards to the Absentee Roster, we need the absentee roster from every school participating.  Even if it is an email that says no absences.  Schools/teachers can submit the absentee rosters either by email or fax.  Remember the absentee roster includes students who choose not to take the test.</a:t>
            </a:r>
          </a:p>
        </p:txBody>
      </p:sp>
      <p:sp>
        <p:nvSpPr>
          <p:cNvPr id="4" name="Slide Number Placeholder 3"/>
          <p:cNvSpPr>
            <a:spLocks noGrp="1"/>
          </p:cNvSpPr>
          <p:nvPr>
            <p:ph type="sldNum" sz="quarter" idx="10"/>
          </p:nvPr>
        </p:nvSpPr>
        <p:spPr/>
        <p:txBody>
          <a:bodyPr/>
          <a:lstStyle/>
          <a:p>
            <a:fld id="{1A7B9CEB-BDD2-49B5-9A8A-6039CE99D47E}" type="slidenum">
              <a:rPr lang="en-US" smtClean="0"/>
              <a:pPr/>
              <a:t>12</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Winners</a:t>
            </a:r>
          </a:p>
          <a:p>
            <a:r>
              <a:rPr lang="en-US" dirty="0" smtClean="0"/>
              <a:t>Honorary Nominations</a:t>
            </a:r>
          </a:p>
          <a:p>
            <a:r>
              <a:rPr lang="en-US" dirty="0" smtClean="0"/>
              <a:t>Additional Information</a:t>
            </a:r>
          </a:p>
          <a:p>
            <a:endParaRPr lang="en-US" dirty="0" smtClean="0"/>
          </a:p>
          <a:p>
            <a:r>
              <a:rPr lang="en-US" dirty="0" smtClean="0"/>
              <a:t>All forms mentioned through out the webpage</a:t>
            </a:r>
            <a:r>
              <a:rPr lang="en-US" baseline="0" dirty="0" smtClean="0"/>
              <a:t> can also be found at the very bottom of the page.  Remember that we will not be emailing the confidentiality agreement or the test day times.</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13</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a:t>
            </a:r>
          </a:p>
          <a:p>
            <a:endParaRPr lang="en-US" dirty="0" smtClean="0"/>
          </a:p>
          <a:p>
            <a:r>
              <a:rPr lang="en-US" dirty="0" smtClean="0"/>
              <a:t>What are the county</a:t>
            </a:r>
            <a:r>
              <a:rPr lang="en-US" baseline="0" dirty="0" smtClean="0"/>
              <a:t> contacts responsible for?</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14</a:t>
            </a:fld>
            <a:endParaRPr lang="en-US"/>
          </a:p>
        </p:txBody>
      </p:sp>
    </p:spTree>
    <p:extLst>
      <p:ext uri="{BB962C8B-B14F-4D97-AF65-F5344CB8AC3E}">
        <p14:creationId xmlns:p14="http://schemas.microsoft.com/office/powerpoint/2010/main" val="908861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15</a:t>
            </a:fld>
            <a:endParaRPr lang="en-US"/>
          </a:p>
        </p:txBody>
      </p:sp>
    </p:spTree>
    <p:extLst>
      <p:ext uri="{BB962C8B-B14F-4D97-AF65-F5344CB8AC3E}">
        <p14:creationId xmlns:p14="http://schemas.microsoft.com/office/powerpoint/2010/main" val="2187504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16</a:t>
            </a:fld>
            <a:endParaRPr lang="en-US"/>
          </a:p>
        </p:txBody>
      </p:sp>
    </p:spTree>
    <p:extLst>
      <p:ext uri="{BB962C8B-B14F-4D97-AF65-F5344CB8AC3E}">
        <p14:creationId xmlns:p14="http://schemas.microsoft.com/office/powerpoint/2010/main" val="1092285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high school students are moving to the History Day portion of the State Social Studies Fair.</a:t>
            </a:r>
          </a:p>
          <a:p>
            <a:endParaRPr lang="en-US" dirty="0" smtClean="0"/>
          </a:p>
          <a:p>
            <a:r>
              <a:rPr lang="en-US" dirty="0" smtClean="0"/>
              <a:t>Student sin grades 9-12 will only be eligible to participate in the History Day portion of the State Social Studies Fair.  Middle school students will have a choice of participating in either the State Social Studies Fair or History Day but they cannot participate in both.</a:t>
            </a:r>
          </a:p>
          <a:p>
            <a:pPr defTabSz="931774">
              <a:defRPr/>
            </a:pPr>
            <a:endParaRPr lang="en-US" dirty="0" smtClean="0"/>
          </a:p>
          <a:p>
            <a:pPr defTabSz="931774">
              <a:defRPr/>
            </a:pPr>
            <a:r>
              <a:rPr lang="en-US" dirty="0" smtClean="0"/>
              <a:t>For 2013-14 ONLY, middle school students to not have to compete at the local, county or RESA level – they may come directly to the State Social Studies Fair.</a:t>
            </a:r>
          </a:p>
          <a:p>
            <a:endParaRPr lang="en-US" dirty="0" smtClean="0"/>
          </a:p>
          <a:p>
            <a:r>
              <a:rPr lang="en-US" dirty="0" smtClean="0"/>
              <a:t>NOTE:  The local and regional History Day competitions</a:t>
            </a:r>
            <a:r>
              <a:rPr lang="en-US" baseline="0" dirty="0" smtClean="0"/>
              <a:t> will host ONLY exhibit projects for the 2013-2014 school year.  Additional categories will be added in 2014-2015 and 2015-2016.</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17</a:t>
            </a:fld>
            <a:endParaRPr lang="en-US"/>
          </a:p>
        </p:txBody>
      </p:sp>
    </p:spTree>
    <p:extLst>
      <p:ext uri="{BB962C8B-B14F-4D97-AF65-F5344CB8AC3E}">
        <p14:creationId xmlns:p14="http://schemas.microsoft.com/office/powerpoint/2010/main" val="172949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18</a:t>
            </a:fld>
            <a:endParaRPr lang="en-US"/>
          </a:p>
        </p:txBody>
      </p:sp>
    </p:spTree>
    <p:extLst>
      <p:ext uri="{BB962C8B-B14F-4D97-AF65-F5344CB8AC3E}">
        <p14:creationId xmlns:p14="http://schemas.microsoft.com/office/powerpoint/2010/main" val="1044056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19</a:t>
            </a:fld>
            <a:endParaRPr lang="en-US"/>
          </a:p>
        </p:txBody>
      </p:sp>
    </p:spTree>
    <p:extLst>
      <p:ext uri="{BB962C8B-B14F-4D97-AF65-F5344CB8AC3E}">
        <p14:creationId xmlns:p14="http://schemas.microsoft.com/office/powerpoint/2010/main" val="3867862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20</a:t>
            </a:fld>
            <a:endParaRPr lang="en-US"/>
          </a:p>
        </p:txBody>
      </p:sp>
    </p:spTree>
    <p:extLst>
      <p:ext uri="{BB962C8B-B14F-4D97-AF65-F5344CB8AC3E}">
        <p14:creationId xmlns:p14="http://schemas.microsoft.com/office/powerpoint/2010/main" val="252577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21</a:t>
            </a:fld>
            <a:endParaRPr lang="en-US"/>
          </a:p>
        </p:txBody>
      </p:sp>
    </p:spTree>
    <p:extLst>
      <p:ext uri="{BB962C8B-B14F-4D97-AF65-F5344CB8AC3E}">
        <p14:creationId xmlns:p14="http://schemas.microsoft.com/office/powerpoint/2010/main" val="713426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22</a:t>
            </a:fld>
            <a:endParaRPr lang="en-US"/>
          </a:p>
        </p:txBody>
      </p:sp>
    </p:spTree>
    <p:extLst>
      <p:ext uri="{BB962C8B-B14F-4D97-AF65-F5344CB8AC3E}">
        <p14:creationId xmlns:p14="http://schemas.microsoft.com/office/powerpoint/2010/main" val="396238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23</a:t>
            </a:fld>
            <a:endParaRPr lang="en-US"/>
          </a:p>
        </p:txBody>
      </p:sp>
    </p:spTree>
    <p:extLst>
      <p:ext uri="{BB962C8B-B14F-4D97-AF65-F5344CB8AC3E}">
        <p14:creationId xmlns:p14="http://schemas.microsoft.com/office/powerpoint/2010/main" val="3179761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24</a:t>
            </a:fld>
            <a:endParaRPr lang="en-US"/>
          </a:p>
        </p:txBody>
      </p:sp>
    </p:spTree>
    <p:extLst>
      <p:ext uri="{BB962C8B-B14F-4D97-AF65-F5344CB8AC3E}">
        <p14:creationId xmlns:p14="http://schemas.microsoft.com/office/powerpoint/2010/main" val="2738077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25</a:t>
            </a:fld>
            <a:endParaRPr lang="en-US"/>
          </a:p>
        </p:txBody>
      </p:sp>
    </p:spTree>
    <p:extLst>
      <p:ext uri="{BB962C8B-B14F-4D97-AF65-F5344CB8AC3E}">
        <p14:creationId xmlns:p14="http://schemas.microsoft.com/office/powerpoint/2010/main" val="3650884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26</a:t>
            </a:fld>
            <a:endParaRPr lang="en-US"/>
          </a:p>
        </p:txBody>
      </p:sp>
    </p:spTree>
    <p:extLst>
      <p:ext uri="{BB962C8B-B14F-4D97-AF65-F5344CB8AC3E}">
        <p14:creationId xmlns:p14="http://schemas.microsoft.com/office/powerpoint/2010/main" val="44208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27</a:t>
            </a:fld>
            <a:endParaRPr lang="en-US"/>
          </a:p>
        </p:txBody>
      </p:sp>
    </p:spTree>
    <p:extLst>
      <p:ext uri="{BB962C8B-B14F-4D97-AF65-F5344CB8AC3E}">
        <p14:creationId xmlns:p14="http://schemas.microsoft.com/office/powerpoint/2010/main" val="3348440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28</a:t>
            </a:fld>
            <a:endParaRPr lang="en-US"/>
          </a:p>
        </p:txBody>
      </p:sp>
    </p:spTree>
    <p:extLst>
      <p:ext uri="{BB962C8B-B14F-4D97-AF65-F5344CB8AC3E}">
        <p14:creationId xmlns:p14="http://schemas.microsoft.com/office/powerpoint/2010/main" val="19928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SS11.</a:t>
            </a:r>
            <a:r>
              <a:rPr lang="en-US" baseline="0" dirty="0" smtClean="0"/>
              <a:t>  For example, a student participating in a small group project may not enter a second project in the fair as an individual or a member of another small group.  Students participating in the NHD competition may not enter a project in the WV State Social Studies Fair and vice versa.</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29</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SS13.</a:t>
            </a:r>
            <a:r>
              <a:rPr lang="en-US" baseline="0" dirty="0" smtClean="0"/>
              <a:t>  Detailed information on the use of the online registration system will be provided to county and RESA fair coordinators.</a:t>
            </a:r>
          </a:p>
          <a:p>
            <a:endParaRPr lang="en-US" baseline="0" dirty="0" smtClean="0"/>
          </a:p>
          <a:p>
            <a:r>
              <a:rPr lang="en-US" baseline="0" dirty="0" smtClean="0"/>
              <a:t>SS14.  Detailed information on the registration process will be provided to RESA fair coordinators.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30</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31</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SS21.  Has no high school</a:t>
            </a:r>
            <a:r>
              <a:rPr lang="en-US" baseline="0" dirty="0" smtClean="0"/>
              <a:t> because high school can only participate in NHD.</a:t>
            </a:r>
          </a:p>
          <a:p>
            <a:endParaRPr lang="en-US" baseline="0" dirty="0" smtClean="0"/>
          </a:p>
          <a:p>
            <a:r>
              <a:rPr lang="en-US" baseline="0" dirty="0" smtClean="0"/>
              <a:t>SS25.  For example a project classified as Division I, Anthropology, Individual will only compete against other Division I, Anthropology, Individual projects.</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32</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33</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34</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SS39.</a:t>
            </a:r>
            <a:r>
              <a:rPr lang="en-US" baseline="0" dirty="0" smtClean="0"/>
              <a:t>  We recommend that students bring multiple copies with them.</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35</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36</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37</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38</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39</a:t>
            </a:fld>
            <a:endParaRPr lang="en-US"/>
          </a:p>
        </p:txBody>
      </p:sp>
    </p:spTree>
    <p:extLst>
      <p:ext uri="{BB962C8B-B14F-4D97-AF65-F5344CB8AC3E}">
        <p14:creationId xmlns:p14="http://schemas.microsoft.com/office/powerpoint/2010/main" val="3635682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t>
            </a:r>
            <a:r>
              <a:rPr lang="en-US" baseline="0" smtClean="0"/>
              <a:t>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40</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t>
            </a:r>
            <a:r>
              <a:rPr lang="en-US" baseline="0" smtClean="0"/>
              <a:t>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41</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t>
            </a:r>
            <a:r>
              <a:rPr lang="en-US" baseline="0" smtClean="0"/>
              <a:t>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42</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t>
            </a:r>
            <a:r>
              <a:rPr lang="en-US" baseline="0" smtClean="0"/>
              <a:t>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43</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t>
            </a:r>
            <a:r>
              <a:rPr lang="en-US" baseline="0" smtClean="0"/>
              <a:t>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44</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SS56.  Score cards are emailed directly to the county coordinators.</a:t>
            </a:r>
            <a:r>
              <a:rPr lang="en-US" baseline="0" dirty="0" smtClean="0"/>
              <a:t>  We do not send paper copies of the score cards </a:t>
            </a:r>
            <a:r>
              <a:rPr lang="en-US" baseline="0" smtClean="0"/>
              <a:t>any longer.</a:t>
            </a:r>
            <a:endParaRPr lang="en-US" dirty="0" smtClean="0"/>
          </a:p>
        </p:txBody>
      </p:sp>
      <p:sp>
        <p:nvSpPr>
          <p:cNvPr id="4" name="Slide Number Placeholder 3"/>
          <p:cNvSpPr>
            <a:spLocks noGrp="1"/>
          </p:cNvSpPr>
          <p:nvPr>
            <p:ph type="sldNum" sz="quarter" idx="10"/>
          </p:nvPr>
        </p:nvSpPr>
        <p:spPr/>
        <p:txBody>
          <a:bodyPr/>
          <a:lstStyle/>
          <a:p>
            <a:fld id="{1A7B9CEB-BDD2-49B5-9A8A-6039CE99D47E}" type="slidenum">
              <a:rPr lang="en-US" smtClean="0"/>
              <a:pPr/>
              <a:t>45</a:t>
            </a:fld>
            <a:endParaRPr lang="en-US"/>
          </a:p>
        </p:txBody>
      </p:sp>
    </p:spTree>
    <p:extLst>
      <p:ext uri="{BB962C8B-B14F-4D97-AF65-F5344CB8AC3E}">
        <p14:creationId xmlns:p14="http://schemas.microsoft.com/office/powerpoint/2010/main" val="323095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46</a:t>
            </a:fld>
            <a:endParaRPr lang="en-US"/>
          </a:p>
        </p:txBody>
      </p:sp>
    </p:spTree>
    <p:extLst>
      <p:ext uri="{BB962C8B-B14F-4D97-AF65-F5344CB8AC3E}">
        <p14:creationId xmlns:p14="http://schemas.microsoft.com/office/powerpoint/2010/main" val="21065084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47</a:t>
            </a:fld>
            <a:endParaRPr lang="en-US"/>
          </a:p>
        </p:txBody>
      </p:sp>
    </p:spTree>
    <p:extLst>
      <p:ext uri="{BB962C8B-B14F-4D97-AF65-F5344CB8AC3E}">
        <p14:creationId xmlns:p14="http://schemas.microsoft.com/office/powerpoint/2010/main" val="6041717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48</a:t>
            </a:fld>
            <a:endParaRPr lang="en-US"/>
          </a:p>
        </p:txBody>
      </p:sp>
    </p:spTree>
    <p:extLst>
      <p:ext uri="{BB962C8B-B14F-4D97-AF65-F5344CB8AC3E}">
        <p14:creationId xmlns:p14="http://schemas.microsoft.com/office/powerpoint/2010/main" val="4112438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49</a:t>
            </a:fld>
            <a:endParaRPr lang="en-US"/>
          </a:p>
        </p:txBody>
      </p:sp>
    </p:spTree>
    <p:extLst>
      <p:ext uri="{BB962C8B-B14F-4D97-AF65-F5344CB8AC3E}">
        <p14:creationId xmlns:p14="http://schemas.microsoft.com/office/powerpoint/2010/main" val="38734669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7B9CEB-BDD2-49B5-9A8A-6039CE99D47E}" type="slidenum">
              <a:rPr lang="en-US" smtClean="0"/>
              <a:pPr/>
              <a:t>50</a:t>
            </a:fld>
            <a:endParaRPr lang="en-US"/>
          </a:p>
        </p:txBody>
      </p:sp>
    </p:spTree>
    <p:extLst>
      <p:ext uri="{BB962C8B-B14F-4D97-AF65-F5344CB8AC3E}">
        <p14:creationId xmlns:p14="http://schemas.microsoft.com/office/powerpoint/2010/main" val="19467731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a:t>
            </a:r>
            <a:endParaRPr lang="en-US" dirty="0"/>
          </a:p>
        </p:txBody>
      </p:sp>
      <p:sp>
        <p:nvSpPr>
          <p:cNvPr id="4" name="Slide Number Placeholder 3"/>
          <p:cNvSpPr>
            <a:spLocks noGrp="1"/>
          </p:cNvSpPr>
          <p:nvPr>
            <p:ph type="sldNum" sz="quarter" idx="10"/>
          </p:nvPr>
        </p:nvSpPr>
        <p:spPr/>
        <p:txBody>
          <a:bodyPr/>
          <a:lstStyle/>
          <a:p>
            <a:fld id="{1A7B9CEB-BDD2-49B5-9A8A-6039CE99D47E}" type="slidenum">
              <a:rPr lang="en-US" smtClean="0"/>
              <a:pPr/>
              <a:t>51</a:t>
            </a:fld>
            <a:endParaRPr lang="en-US"/>
          </a:p>
        </p:txBody>
      </p:sp>
    </p:spTree>
    <p:extLst>
      <p:ext uri="{BB962C8B-B14F-4D97-AF65-F5344CB8AC3E}">
        <p14:creationId xmlns:p14="http://schemas.microsoft.com/office/powerpoint/2010/main" val="908861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92A09B-228D-5B4E-A4BB-E9F62617E37F}" type="datetimeFigureOut">
              <a:rPr lang="en-US" smtClean="0"/>
              <a:pPr/>
              <a:t>10/3/13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105393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2A09B-228D-5B4E-A4BB-E9F62617E37F}" type="datetimeFigureOut">
              <a:rPr lang="en-US" smtClean="0"/>
              <a:pPr/>
              <a:t>10/3/13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1685966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92A09B-228D-5B4E-A4BB-E9F62617E37F}" type="datetimeFigureOut">
              <a:rPr lang="en-US" smtClean="0"/>
              <a:pPr/>
              <a:t>10/3/13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3535063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92A09B-228D-5B4E-A4BB-E9F62617E37F}" type="datetimeFigureOut">
              <a:rPr lang="en-US" smtClean="0"/>
              <a:pPr/>
              <a:t>10/3/13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4290291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92A09B-228D-5B4E-A4BB-E9F62617E37F}" type="datetimeFigureOut">
              <a:rPr lang="en-US" smtClean="0"/>
              <a:pPr/>
              <a:t>10/3/13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3106281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92A09B-228D-5B4E-A4BB-E9F62617E37F}" type="datetimeFigureOut">
              <a:rPr lang="en-US" smtClean="0"/>
              <a:pPr/>
              <a:t>10/3/13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52911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92A09B-228D-5B4E-A4BB-E9F62617E37F}" type="datetimeFigureOut">
              <a:rPr lang="en-US" smtClean="0"/>
              <a:pPr/>
              <a:t>10/3/13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3926089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2A09B-228D-5B4E-A4BB-E9F62617E37F}" type="datetimeFigureOut">
              <a:rPr lang="en-US" smtClean="0"/>
              <a:pPr/>
              <a:t>10/3/13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565952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2A09B-228D-5B4E-A4BB-E9F62617E37F}" type="datetimeFigureOut">
              <a:rPr lang="en-US" smtClean="0"/>
              <a:pPr/>
              <a:t>10/3/13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1624857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2A09B-228D-5B4E-A4BB-E9F62617E37F}" type="datetimeFigureOut">
              <a:rPr lang="en-US" smtClean="0"/>
              <a:pPr/>
              <a:t>10/3/13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375817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2A09B-228D-5B4E-A4BB-E9F62617E37F}" type="datetimeFigureOut">
              <a:rPr lang="en-US" smtClean="0"/>
              <a:pPr/>
              <a:t>10/3/13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01B9-94B0-9D4A-910F-C04AD45082B9}" type="slidenum">
              <a:rPr lang="en-US" smtClean="0"/>
              <a:pPr/>
              <a:t>‹#›</a:t>
            </a:fld>
            <a:endParaRPr lang="en-US"/>
          </a:p>
        </p:txBody>
      </p:sp>
    </p:spTree>
    <p:extLst>
      <p:ext uri="{BB962C8B-B14F-4D97-AF65-F5344CB8AC3E}">
        <p14:creationId xmlns:p14="http://schemas.microsoft.com/office/powerpoint/2010/main" val="264757024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92A09B-228D-5B4E-A4BB-E9F62617E37F}" type="datetimeFigureOut">
              <a:rPr lang="en-US" smtClean="0"/>
              <a:pPr/>
              <a:t>10/3/13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B01B9-94B0-9D4A-910F-C04AD45082B9}" type="slidenum">
              <a:rPr lang="en-US" smtClean="0"/>
              <a:pPr/>
              <a:t>‹#›</a:t>
            </a:fld>
            <a:endParaRPr lang="en-US"/>
          </a:p>
        </p:txBody>
      </p:sp>
    </p:spTree>
    <p:extLst>
      <p:ext uri="{BB962C8B-B14F-4D97-AF65-F5344CB8AC3E}">
        <p14:creationId xmlns:p14="http://schemas.microsoft.com/office/powerpoint/2010/main" val="25438641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mailto:rjwisema@access.k12.wv.us" TargetMode="External"/><Relationship Id="rId4" Type="http://schemas.openxmlformats.org/officeDocument/2006/relationships/hyperlink" Target="mailto:vbarron@access.k12.wv.us" TargetMode="External"/><Relationship Id="rId5" Type="http://schemas.openxmlformats.org/officeDocument/2006/relationships/hyperlink" Target="mailto:help@wvssfair.com" TargetMode="External"/><Relationship Id="rId6" Type="http://schemas.openxmlformats.org/officeDocument/2006/relationships/hyperlink" Target="http://wvde.state.wv.us/socialstudies/" TargetMode="External"/><Relationship Id="rId7" Type="http://schemas.openxmlformats.org/officeDocument/2006/relationships/hyperlink" Target="http://www.wvssfair.com/"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vde.state.wv.us/socialstudies/"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3.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www.wvssfair.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www.wvssfair.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hyperlink" Target="http://www.wvssfair.com/" TargetMode="External"/><Relationship Id="rId4" Type="http://schemas.openxmlformats.org/officeDocument/2006/relationships/hyperlink" Target="http://www.nhd.org/" TargetMode="External"/><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www.wvssfair.com/"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3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mailto:help@wvssfair.com"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Arial"/>
                <a:cs typeface="Arial"/>
              </a:rPr>
              <a:t>Social Studies</a:t>
            </a:r>
            <a:br>
              <a:rPr lang="en-US" b="1" dirty="0" smtClean="0">
                <a:latin typeface="Arial"/>
                <a:cs typeface="Arial"/>
              </a:rPr>
            </a:br>
            <a:r>
              <a:rPr lang="en-US" b="1" dirty="0" smtClean="0">
                <a:latin typeface="Arial"/>
                <a:cs typeface="Arial"/>
              </a:rPr>
              <a:t>Student Programs</a:t>
            </a:r>
            <a:endParaRPr lang="en-US" b="1" dirty="0">
              <a:latin typeface="Arial"/>
              <a:cs typeface="Arial"/>
            </a:endParaRPr>
          </a:p>
        </p:txBody>
      </p:sp>
    </p:spTree>
    <p:extLst>
      <p:ext uri="{BB962C8B-B14F-4D97-AF65-F5344CB8AC3E}">
        <p14:creationId xmlns:p14="http://schemas.microsoft.com/office/powerpoint/2010/main" val="13994628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GoTo</a:t>
            </a:r>
            <a:r>
              <a:rPr lang="en-US" dirty="0" smtClean="0"/>
              <a:t> Meeting</a:t>
            </a:r>
            <a:endParaRPr lang="en-US" dirty="0"/>
          </a:p>
        </p:txBody>
      </p:sp>
      <p:sp>
        <p:nvSpPr>
          <p:cNvPr id="5" name="Content Placeholder 4"/>
          <p:cNvSpPr>
            <a:spLocks noGrp="1"/>
          </p:cNvSpPr>
          <p:nvPr>
            <p:ph sz="half" idx="1"/>
          </p:nvPr>
        </p:nvSpPr>
        <p:spPr/>
        <p:txBody>
          <a:bodyPr/>
          <a:lstStyle/>
          <a:p>
            <a:r>
              <a:rPr lang="en-US" dirty="0" smtClean="0"/>
              <a:t>If you have any questions, please send us the questions via chat.</a:t>
            </a:r>
          </a:p>
          <a:p>
            <a:r>
              <a:rPr lang="en-US" dirty="0" smtClean="0"/>
              <a:t>We will answer all questions during the Q &amp; A sections of the Webinar.</a:t>
            </a:r>
            <a:endParaRPr lang="en-US" dirty="0"/>
          </a:p>
        </p:txBody>
      </p:sp>
      <p:pic>
        <p:nvPicPr>
          <p:cNvPr id="9"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82982" y="2478246"/>
            <a:ext cx="3309495" cy="2173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02692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5332"/>
            <a:ext cx="8229600" cy="1143000"/>
          </a:xfrm>
        </p:spPr>
        <p:txBody>
          <a:bodyPr/>
          <a:lstStyle/>
          <a:p>
            <a:r>
              <a:rPr lang="en-US" b="1" dirty="0" smtClean="0">
                <a:latin typeface="Arial"/>
                <a:cs typeface="Arial"/>
              </a:rPr>
              <a:t>Social Studies Contacts</a:t>
            </a:r>
            <a:endParaRPr lang="en-US" b="1" dirty="0">
              <a:latin typeface="Arial"/>
              <a:cs typeface="Aria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04259983"/>
              </p:ext>
            </p:extLst>
          </p:nvPr>
        </p:nvGraphicFramePr>
        <p:xfrm>
          <a:off x="388762" y="2278332"/>
          <a:ext cx="8453103" cy="1960880"/>
        </p:xfrm>
        <a:graphic>
          <a:graphicData uri="http://schemas.openxmlformats.org/drawingml/2006/table">
            <a:tbl>
              <a:tblPr firstRow="1" bandRow="1">
                <a:tableStyleId>{F2DE63D5-997A-4646-A377-4702673A728D}</a:tableStyleId>
              </a:tblPr>
              <a:tblGrid>
                <a:gridCol w="2314067"/>
                <a:gridCol w="3447715"/>
                <a:gridCol w="2691321"/>
              </a:tblGrid>
              <a:tr h="370840">
                <a:tc>
                  <a:txBody>
                    <a:bodyPr/>
                    <a:lstStyle/>
                    <a:p>
                      <a:pPr algn="l"/>
                      <a:r>
                        <a:rPr lang="en-US" dirty="0" smtClean="0"/>
                        <a:t>Name</a:t>
                      </a:r>
                      <a:endParaRPr lang="en-US" dirty="0"/>
                    </a:p>
                  </a:txBody>
                  <a:tcPr/>
                </a:tc>
                <a:tc>
                  <a:txBody>
                    <a:bodyPr/>
                    <a:lstStyle/>
                    <a:p>
                      <a:pPr algn="l"/>
                      <a:r>
                        <a:rPr lang="en-US" dirty="0" smtClean="0"/>
                        <a:t>Title</a:t>
                      </a:r>
                      <a:endParaRPr lang="en-US" dirty="0"/>
                    </a:p>
                  </a:txBody>
                  <a:tcPr/>
                </a:tc>
                <a:tc>
                  <a:txBody>
                    <a:bodyPr/>
                    <a:lstStyle/>
                    <a:p>
                      <a:pPr algn="l"/>
                      <a:r>
                        <a:rPr lang="en-US" dirty="0" smtClean="0"/>
                        <a:t>E-Mail</a:t>
                      </a:r>
                      <a:endParaRPr lang="en-US" dirty="0"/>
                    </a:p>
                  </a:txBody>
                  <a:tcPr/>
                </a:tc>
              </a:tr>
              <a:tr h="370840">
                <a:tc>
                  <a:txBody>
                    <a:bodyPr/>
                    <a:lstStyle/>
                    <a:p>
                      <a:pPr algn="l"/>
                      <a:r>
                        <a:rPr lang="en-US" sz="1700" dirty="0" smtClean="0"/>
                        <a:t>Robert</a:t>
                      </a:r>
                      <a:r>
                        <a:rPr lang="en-US" sz="1700" baseline="0" dirty="0" smtClean="0"/>
                        <a:t> “Joey” Wiseman</a:t>
                      </a:r>
                      <a:endParaRPr lang="en-US" sz="1700" dirty="0"/>
                    </a:p>
                  </a:txBody>
                  <a:tcPr/>
                </a:tc>
                <a:tc>
                  <a:txBody>
                    <a:bodyPr/>
                    <a:lstStyle/>
                    <a:p>
                      <a:pPr algn="l"/>
                      <a:r>
                        <a:rPr lang="en-US" sz="1700" dirty="0" smtClean="0"/>
                        <a:t>WVDE,</a:t>
                      </a:r>
                      <a:r>
                        <a:rPr lang="en-US" sz="1700" baseline="0" dirty="0" smtClean="0"/>
                        <a:t> Office of Secondary Learning, Assistant Director</a:t>
                      </a:r>
                      <a:endParaRPr lang="en-US" sz="1700" dirty="0"/>
                    </a:p>
                  </a:txBody>
                  <a:tcPr/>
                </a:tc>
                <a:tc>
                  <a:txBody>
                    <a:bodyPr/>
                    <a:lstStyle/>
                    <a:p>
                      <a:pPr algn="l"/>
                      <a:r>
                        <a:rPr lang="en-US" sz="1700" smtClean="0">
                          <a:hlinkClick r:id="rId3"/>
                        </a:rPr>
                        <a:t>rjwisema@access.k12.wv.us</a:t>
                      </a:r>
                      <a:endParaRPr lang="en-US" sz="1700" dirty="0"/>
                    </a:p>
                  </a:txBody>
                  <a:tcPr/>
                </a:tc>
              </a:tr>
              <a:tr h="370840">
                <a:tc>
                  <a:txBody>
                    <a:bodyPr/>
                    <a:lstStyle/>
                    <a:p>
                      <a:pPr algn="l"/>
                      <a:r>
                        <a:rPr lang="en-US" sz="1700" dirty="0" smtClean="0"/>
                        <a:t>Veronica Barron</a:t>
                      </a:r>
                      <a:endParaRPr lang="en-US" sz="1700" dirty="0"/>
                    </a:p>
                  </a:txBody>
                  <a:tcPr/>
                </a:tc>
                <a:tc>
                  <a:txBody>
                    <a:bodyPr/>
                    <a:lstStyle/>
                    <a:p>
                      <a:pPr algn="l"/>
                      <a:r>
                        <a:rPr lang="en-US" sz="1700" dirty="0" smtClean="0"/>
                        <a:t>WVDE, Office of Secondary Learning, Program Assistant</a:t>
                      </a:r>
                      <a:endParaRPr lang="en-US" sz="1700" dirty="0"/>
                    </a:p>
                  </a:txBody>
                  <a:tcPr/>
                </a:tc>
                <a:tc>
                  <a:txBody>
                    <a:bodyPr/>
                    <a:lstStyle/>
                    <a:p>
                      <a:pPr algn="l"/>
                      <a:r>
                        <a:rPr lang="en-US" sz="1700" dirty="0" smtClean="0">
                          <a:hlinkClick r:id="rId4"/>
                        </a:rPr>
                        <a:t>vbarron@access.k12.wv.us</a:t>
                      </a:r>
                      <a:endParaRPr lang="en-US" sz="1700" dirty="0"/>
                    </a:p>
                  </a:txBody>
                  <a:tcPr/>
                </a:tc>
              </a:tr>
              <a:tr h="370840">
                <a:tc>
                  <a:txBody>
                    <a:bodyPr/>
                    <a:lstStyle/>
                    <a:p>
                      <a:pPr algn="l"/>
                      <a:r>
                        <a:rPr lang="en-US" sz="1700" dirty="0" smtClean="0"/>
                        <a:t>Chris Treadway</a:t>
                      </a:r>
                      <a:endParaRPr lang="en-US" sz="1700" dirty="0"/>
                    </a:p>
                  </a:txBody>
                  <a:tcPr/>
                </a:tc>
                <a:tc>
                  <a:txBody>
                    <a:bodyPr/>
                    <a:lstStyle/>
                    <a:p>
                      <a:pPr algn="l"/>
                      <a:r>
                        <a:rPr lang="en-US" sz="1700" dirty="0" smtClean="0"/>
                        <a:t>Social Studies Fair Project Manager</a:t>
                      </a:r>
                      <a:endParaRPr lang="en-US" sz="1700" dirty="0"/>
                    </a:p>
                  </a:txBody>
                  <a:tcPr/>
                </a:tc>
                <a:tc>
                  <a:txBody>
                    <a:bodyPr/>
                    <a:lstStyle/>
                    <a:p>
                      <a:pPr algn="l"/>
                      <a:r>
                        <a:rPr lang="en-US" sz="1700" dirty="0" smtClean="0">
                          <a:hlinkClick r:id="rId5"/>
                        </a:rPr>
                        <a:t>help@wvssfair.com</a:t>
                      </a:r>
                      <a:endParaRPr lang="en-US" sz="170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178627230"/>
              </p:ext>
            </p:extLst>
          </p:nvPr>
        </p:nvGraphicFramePr>
        <p:xfrm>
          <a:off x="641497" y="4596218"/>
          <a:ext cx="7840409" cy="1092200"/>
        </p:xfrm>
        <a:graphic>
          <a:graphicData uri="http://schemas.openxmlformats.org/drawingml/2006/table">
            <a:tbl>
              <a:tblPr firstRow="1" bandRow="1">
                <a:tableStyleId>{F5AB1C69-6EDB-4FF4-983F-18BD219EF322}</a:tableStyleId>
              </a:tblPr>
              <a:tblGrid>
                <a:gridCol w="4407789"/>
                <a:gridCol w="3432620"/>
              </a:tblGrid>
              <a:tr h="0">
                <a:tc>
                  <a:txBody>
                    <a:bodyPr/>
                    <a:lstStyle/>
                    <a:p>
                      <a:r>
                        <a:rPr lang="en-US" sz="1700" dirty="0" smtClean="0"/>
                        <a:t>Name</a:t>
                      </a:r>
                      <a:r>
                        <a:rPr lang="en-US" sz="1700" baseline="0" dirty="0" smtClean="0"/>
                        <a:t> of Website</a:t>
                      </a:r>
                      <a:endParaRPr lang="en-US" sz="1700" dirty="0"/>
                    </a:p>
                  </a:txBody>
                  <a:tcPr/>
                </a:tc>
                <a:tc>
                  <a:txBody>
                    <a:bodyPr/>
                    <a:lstStyle/>
                    <a:p>
                      <a:r>
                        <a:rPr lang="en-US" sz="1700" dirty="0" smtClean="0"/>
                        <a:t>Web address</a:t>
                      </a:r>
                      <a:endParaRPr lang="en-US" sz="1700" dirty="0"/>
                    </a:p>
                  </a:txBody>
                  <a:tcPr/>
                </a:tc>
              </a:tr>
              <a:tr h="370840">
                <a:tc>
                  <a:txBody>
                    <a:bodyPr/>
                    <a:lstStyle/>
                    <a:p>
                      <a:r>
                        <a:rPr lang="en-US" sz="1600" dirty="0" smtClean="0"/>
                        <a:t>WVDE</a:t>
                      </a:r>
                      <a:r>
                        <a:rPr lang="en-US" sz="1600" baseline="0" dirty="0" smtClean="0"/>
                        <a:t> State Social Studies Website</a:t>
                      </a:r>
                      <a:endParaRPr lang="en-US" sz="1600" dirty="0"/>
                    </a:p>
                  </a:txBody>
                  <a:tcPr/>
                </a:tc>
                <a:tc>
                  <a:txBody>
                    <a:bodyPr/>
                    <a:lstStyle/>
                    <a:p>
                      <a:r>
                        <a:rPr lang="en-US" sz="1600" dirty="0" smtClean="0">
                          <a:hlinkClick r:id="rId6"/>
                        </a:rPr>
                        <a:t>http://wvde.state.wv.us/socialstudies/</a:t>
                      </a:r>
                      <a:r>
                        <a:rPr lang="en-US" sz="1600" dirty="0" smtClean="0"/>
                        <a:t> </a:t>
                      </a:r>
                      <a:endParaRPr lang="en-US" sz="1600" dirty="0"/>
                    </a:p>
                  </a:txBody>
                  <a:tcPr/>
                </a:tc>
              </a:tr>
              <a:tr h="370840">
                <a:tc>
                  <a:txBody>
                    <a:bodyPr/>
                    <a:lstStyle/>
                    <a:p>
                      <a:r>
                        <a:rPr lang="en-US" sz="1600" dirty="0" smtClean="0"/>
                        <a:t>WV</a:t>
                      </a:r>
                      <a:r>
                        <a:rPr lang="en-US" sz="1600" baseline="0" dirty="0" smtClean="0"/>
                        <a:t> State Social Studies Fair &amp; History Day Website</a:t>
                      </a:r>
                      <a:endParaRPr lang="en-US" sz="1600" dirty="0"/>
                    </a:p>
                  </a:txBody>
                  <a:tcPr/>
                </a:tc>
                <a:tc>
                  <a:txBody>
                    <a:bodyPr/>
                    <a:lstStyle/>
                    <a:p>
                      <a:r>
                        <a:rPr lang="en-US" sz="1600" dirty="0" smtClean="0">
                          <a:hlinkClick r:id="rId7"/>
                        </a:rPr>
                        <a:t>http://www.wvssfair.com</a:t>
                      </a:r>
                      <a:r>
                        <a:rPr lang="en-US" sz="1600" baseline="0" dirty="0" smtClean="0"/>
                        <a:t> </a:t>
                      </a:r>
                      <a:endParaRPr lang="en-US" sz="1600" dirty="0"/>
                    </a:p>
                  </a:txBody>
                  <a:tcPr/>
                </a:tc>
              </a:tr>
            </a:tbl>
          </a:graphicData>
        </a:graphic>
      </p:graphicFrame>
    </p:spTree>
    <p:extLst>
      <p:ext uri="{BB962C8B-B14F-4D97-AF65-F5344CB8AC3E}">
        <p14:creationId xmlns:p14="http://schemas.microsoft.com/office/powerpoint/2010/main" val="2568504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8970744" cy="938145"/>
          </a:xfrm>
        </p:spPr>
        <p:txBody>
          <a:bodyPr/>
          <a:lstStyle/>
          <a:p>
            <a:r>
              <a:rPr lang="en-US" dirty="0" smtClean="0"/>
              <a:t>WVDE Social Studies Website</a:t>
            </a:r>
            <a:endParaRPr lang="en-US" dirty="0"/>
          </a:p>
        </p:txBody>
      </p:sp>
      <p:sp>
        <p:nvSpPr>
          <p:cNvPr id="4" name="TextBox 3"/>
          <p:cNvSpPr txBox="1"/>
          <p:nvPr/>
        </p:nvSpPr>
        <p:spPr>
          <a:xfrm>
            <a:off x="95693" y="1010653"/>
            <a:ext cx="8952613" cy="369332"/>
          </a:xfrm>
          <a:prstGeom prst="rect">
            <a:avLst/>
          </a:prstGeom>
          <a:noFill/>
        </p:spPr>
        <p:txBody>
          <a:bodyPr wrap="square" rtlCol="0">
            <a:spAutoFit/>
          </a:bodyPr>
          <a:lstStyle/>
          <a:p>
            <a:pPr algn="ctr"/>
            <a:r>
              <a:rPr lang="en-US" dirty="0" smtClean="0">
                <a:hlinkClick r:id="rId3"/>
              </a:rPr>
              <a:t>http://wvde.state.wv.us/socialstudies/</a:t>
            </a:r>
            <a:r>
              <a:rPr lang="en-US" dirty="0" smtClean="0"/>
              <a:t> </a:t>
            </a:r>
            <a:endParaRPr lang="en-US" dirty="0"/>
          </a:p>
        </p:txBody>
      </p:sp>
      <p:pic>
        <p:nvPicPr>
          <p:cNvPr id="6"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478" t="22766" r="19636"/>
          <a:stretch/>
        </p:blipFill>
        <p:spPr bwMode="auto">
          <a:xfrm>
            <a:off x="1245870" y="1463040"/>
            <a:ext cx="6789419" cy="5291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108091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160270" y="274638"/>
            <a:ext cx="6526530" cy="1143000"/>
          </a:xfrm>
        </p:spPr>
        <p:txBody>
          <a:bodyPr/>
          <a:lstStyle/>
          <a:p>
            <a:r>
              <a:rPr lang="en-US" dirty="0" smtClean="0"/>
              <a:t>Student Programs</a:t>
            </a:r>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06" t="10157" r="19999"/>
          <a:stretch/>
        </p:blipFill>
        <p:spPr bwMode="auto">
          <a:xfrm>
            <a:off x="1600200" y="1417638"/>
            <a:ext cx="5726430" cy="5258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10800000">
            <a:off x="3714750" y="2400300"/>
            <a:ext cx="1680210" cy="1120140"/>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57980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746" r="23120" b="20000"/>
          <a:stretch/>
        </p:blipFill>
        <p:spPr bwMode="auto">
          <a:xfrm>
            <a:off x="1137684" y="0"/>
            <a:ext cx="695369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71970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p:txBody>
          <a:bodyPr/>
          <a:lstStyle/>
          <a:p>
            <a:r>
              <a:rPr lang="en-US" dirty="0" smtClean="0"/>
              <a:t>Golden Horseshoe</a:t>
            </a:r>
            <a:endParaRPr lang="en-US" dirty="0"/>
          </a:p>
        </p:txBody>
      </p:sp>
      <p:sp>
        <p:nvSpPr>
          <p:cNvPr id="24" name="Subtitle 23"/>
          <p:cNvSpPr>
            <a:spLocks noGrp="1"/>
          </p:cNvSpPr>
          <p:nvPr>
            <p:ph type="subTitle" idx="1"/>
          </p:nvPr>
        </p:nvSpPr>
        <p:spPr/>
        <p:txBody>
          <a:bodyPr/>
          <a:lstStyle/>
          <a:p>
            <a:r>
              <a:rPr lang="en-US" dirty="0" smtClean="0"/>
              <a:t>Ceremony – May 1, 2014</a:t>
            </a:r>
            <a:endParaRPr lang="en-US" dirty="0"/>
          </a:p>
        </p:txBody>
      </p:sp>
      <p:pic>
        <p:nvPicPr>
          <p:cNvPr id="8" name="Picture 7"/>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14666" y="326350"/>
            <a:ext cx="2315467" cy="2636470"/>
          </a:xfrm>
          <a:prstGeom prst="rect">
            <a:avLst/>
          </a:prstGeom>
        </p:spPr>
      </p:pic>
    </p:spTree>
    <p:extLst>
      <p:ext uri="{BB962C8B-B14F-4D97-AF65-F5344CB8AC3E}">
        <p14:creationId xmlns:p14="http://schemas.microsoft.com/office/powerpoint/2010/main" val="228554012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970" t="15602" r="17970" b="5910"/>
          <a:stretch/>
        </p:blipFill>
        <p:spPr bwMode="auto">
          <a:xfrm>
            <a:off x="736979" y="54593"/>
            <a:ext cx="7629099" cy="6728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29398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970" t="17353" r="17612" b="7503"/>
          <a:stretch/>
        </p:blipFill>
        <p:spPr bwMode="auto">
          <a:xfrm>
            <a:off x="641446" y="259308"/>
            <a:ext cx="7683690" cy="6441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482597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3582" t="7005" r="10448" b="3372"/>
          <a:stretch/>
        </p:blipFill>
        <p:spPr bwMode="auto">
          <a:xfrm>
            <a:off x="585834" y="40945"/>
            <a:ext cx="8257915" cy="6785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22795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33493" t="7165" r="10179" b="19356"/>
          <a:stretch/>
        </p:blipFill>
        <p:spPr bwMode="auto">
          <a:xfrm>
            <a:off x="812042" y="301630"/>
            <a:ext cx="8181834" cy="6003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99360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3582" t="7642" r="10000" b="20842"/>
          <a:stretch/>
        </p:blipFill>
        <p:spPr bwMode="auto">
          <a:xfrm>
            <a:off x="805216" y="304218"/>
            <a:ext cx="8311487" cy="613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55045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000" t="14169" r="21194" b="9254"/>
          <a:stretch/>
        </p:blipFill>
        <p:spPr bwMode="auto">
          <a:xfrm>
            <a:off x="1064532" y="40945"/>
            <a:ext cx="6960352" cy="6762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3960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vbarron\AppData\Local\Microsoft\Windows\Temporary Internet Files\Content.IE5\LE1FXGD7\MC900078622[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312" y="1431131"/>
            <a:ext cx="1857375" cy="399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23263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State Social Studies Fair &amp; History Day</a:t>
            </a:r>
            <a:endParaRPr lang="en-US" dirty="0"/>
          </a:p>
        </p:txBody>
      </p:sp>
      <p:sp>
        <p:nvSpPr>
          <p:cNvPr id="3" name="Subtitle 2"/>
          <p:cNvSpPr>
            <a:spLocks noGrp="1"/>
          </p:cNvSpPr>
          <p:nvPr>
            <p:ph type="subTitle" idx="1"/>
          </p:nvPr>
        </p:nvSpPr>
        <p:spPr/>
        <p:txBody>
          <a:bodyPr/>
          <a:lstStyle/>
          <a:p>
            <a:r>
              <a:rPr lang="en-US" dirty="0" smtClean="0"/>
              <a:t>April 11, 2013</a:t>
            </a:r>
            <a:endParaRPr lang="en-US" dirty="0"/>
          </a:p>
        </p:txBody>
      </p:sp>
    </p:spTree>
    <p:extLst>
      <p:ext uri="{BB962C8B-B14F-4D97-AF65-F5344CB8AC3E}">
        <p14:creationId xmlns:p14="http://schemas.microsoft.com/office/powerpoint/2010/main" val="389890860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for Students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ALL high school students are moving to the History Day portion of the State Social Studies Fair.</a:t>
            </a:r>
          </a:p>
          <a:p>
            <a:pPr marL="0" indent="0">
              <a:buNone/>
            </a:pPr>
            <a:endParaRPr lang="en-US" dirty="0"/>
          </a:p>
          <a:p>
            <a:pPr marL="0" indent="0">
              <a:buNone/>
            </a:pPr>
            <a:r>
              <a:rPr lang="en-US" dirty="0"/>
              <a:t>Student sin grades 9-12 will only be eligible to participate in the History Day portion of the State Social Studies Fair.  Middle school students will have a choice of participating in either the State Social Studies Fair or History Day but they cannot participate in both.</a:t>
            </a:r>
          </a:p>
          <a:p>
            <a:pPr marL="0" indent="0" defTabSz="914400">
              <a:spcBef>
                <a:spcPts val="0"/>
              </a:spcBef>
              <a:buNone/>
              <a:defRPr/>
            </a:pPr>
            <a:endParaRPr lang="en-US" dirty="0"/>
          </a:p>
          <a:p>
            <a:pPr marL="0" indent="0" defTabSz="914400">
              <a:spcBef>
                <a:spcPts val="0"/>
              </a:spcBef>
              <a:buNone/>
              <a:defRPr/>
            </a:pPr>
            <a:r>
              <a:rPr lang="en-US" dirty="0"/>
              <a:t>For 2013-14 ONLY, middle school students to not have to compete at the local, county or RESA level – they may come directly to the State Social Studies Fair.</a:t>
            </a:r>
          </a:p>
          <a:p>
            <a:pPr marL="0" indent="0">
              <a:buNone/>
            </a:pPr>
            <a:endParaRPr lang="en-US" dirty="0"/>
          </a:p>
          <a:p>
            <a:r>
              <a:rPr lang="en-US" dirty="0"/>
              <a:t>NOTE:  The local and regional History Day competitions will host ONLY exhibit projects for the 2013-2014 school year.  Additional categories will be added in 2014-2015 and 2015-2016</a:t>
            </a:r>
            <a:r>
              <a:rPr lang="en-US" dirty="0" smtClean="0"/>
              <a:t>.</a:t>
            </a:r>
            <a:endParaRPr lang="en-US" dirty="0"/>
          </a:p>
        </p:txBody>
      </p:sp>
    </p:spTree>
    <p:extLst>
      <p:ext uri="{BB962C8B-B14F-4D97-AF65-F5344CB8AC3E}">
        <p14:creationId xmlns:p14="http://schemas.microsoft.com/office/powerpoint/2010/main" val="2508583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Grades Participates in Social Studies Fair or History Day</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50402274"/>
              </p:ext>
            </p:extLst>
          </p:nvPr>
        </p:nvGraphicFramePr>
        <p:xfrm>
          <a:off x="279780" y="2187357"/>
          <a:ext cx="3998723" cy="4447426"/>
        </p:xfrm>
        <a:graphic>
          <a:graphicData uri="http://schemas.openxmlformats.org/drawingml/2006/table">
            <a:tbl>
              <a:tblPr firstRow="1" bandRow="1">
                <a:tableStyleId>{5C22544A-7EE6-4342-B048-85BDC9FD1C3A}</a:tableStyleId>
              </a:tblPr>
              <a:tblGrid>
                <a:gridCol w="457200"/>
                <a:gridCol w="860743"/>
                <a:gridCol w="907860"/>
                <a:gridCol w="1051052"/>
                <a:gridCol w="721868"/>
              </a:tblGrid>
              <a:tr h="739026">
                <a:tc>
                  <a:txBody>
                    <a:bodyPr/>
                    <a:lstStyle/>
                    <a:p>
                      <a:pPr algn="ctr"/>
                      <a:r>
                        <a:rPr lang="en-US" dirty="0" smtClean="0"/>
                        <a:t>Grade</a:t>
                      </a:r>
                      <a:endParaRPr lang="en-US" dirty="0"/>
                    </a:p>
                  </a:txBody>
                  <a:tcPr vert="vert270" anchor="ctr"/>
                </a:tc>
                <a:tc>
                  <a:txBody>
                    <a:bodyPr/>
                    <a:lstStyle/>
                    <a:p>
                      <a:pPr algn="ctr"/>
                      <a:r>
                        <a:rPr lang="en-US" dirty="0" smtClean="0"/>
                        <a:t>School</a:t>
                      </a:r>
                      <a:endParaRPr lang="en-US" dirty="0"/>
                    </a:p>
                  </a:txBody>
                  <a:tcPr anchor="ctr"/>
                </a:tc>
                <a:tc>
                  <a:txBody>
                    <a:bodyPr/>
                    <a:lstStyle/>
                    <a:p>
                      <a:pPr algn="ctr"/>
                      <a:r>
                        <a:rPr lang="en-US" dirty="0" smtClean="0"/>
                        <a:t>County</a:t>
                      </a:r>
                      <a:endParaRPr lang="en-US" dirty="0"/>
                    </a:p>
                  </a:txBody>
                  <a:tcPr anchor="ctr"/>
                </a:tc>
                <a:tc>
                  <a:txBody>
                    <a:bodyPr/>
                    <a:lstStyle/>
                    <a:p>
                      <a:pPr algn="ctr"/>
                      <a:r>
                        <a:rPr lang="en-US" dirty="0" smtClean="0"/>
                        <a:t>Regional</a:t>
                      </a:r>
                      <a:endParaRPr lang="en-US" dirty="0"/>
                    </a:p>
                  </a:txBody>
                  <a:tcPr anchor="ctr"/>
                </a:tc>
                <a:tc>
                  <a:txBody>
                    <a:bodyPr/>
                    <a:lstStyle/>
                    <a:p>
                      <a:pPr algn="ctr"/>
                      <a:r>
                        <a:rPr lang="en-US" dirty="0" smtClean="0"/>
                        <a:t>State</a:t>
                      </a:r>
                      <a:endParaRPr lang="en-US" dirty="0"/>
                    </a:p>
                  </a:txBody>
                  <a:tcPr anchor="ctr"/>
                </a:tc>
              </a:tr>
              <a:tr h="370840">
                <a:tc>
                  <a:txBody>
                    <a:bodyPr/>
                    <a:lstStyle/>
                    <a:p>
                      <a:r>
                        <a:rPr lang="en-US" dirty="0" smtClean="0"/>
                        <a:t>3</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4</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5</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6</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7</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8</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0840">
                <a:tc>
                  <a:txBody>
                    <a:bodyPr/>
                    <a:lstStyle/>
                    <a:p>
                      <a:r>
                        <a:rPr lang="en-US" dirty="0" smtClean="0"/>
                        <a:t>9</a:t>
                      </a:r>
                      <a:endParaRPr lang="en-US" dirty="0"/>
                    </a:p>
                  </a:txBody>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a:p>
                  </a:txBody>
                  <a:tcPr>
                    <a:solidFill>
                      <a:schemeClr val="tx1"/>
                    </a:solidFill>
                  </a:tcPr>
                </a:tc>
                <a:tc>
                  <a:txBody>
                    <a:bodyPr/>
                    <a:lstStyle/>
                    <a:p>
                      <a:pPr algn="ctr"/>
                      <a:endParaRPr lang="en-US" dirty="0"/>
                    </a:p>
                  </a:txBody>
                  <a:tcPr>
                    <a:solidFill>
                      <a:schemeClr val="tx1"/>
                    </a:solidFill>
                  </a:tcPr>
                </a:tc>
              </a:tr>
              <a:tr h="370840">
                <a:tc>
                  <a:txBody>
                    <a:bodyPr/>
                    <a:lstStyle/>
                    <a:p>
                      <a:r>
                        <a:rPr lang="en-US" dirty="0" smtClean="0"/>
                        <a:t>10</a:t>
                      </a:r>
                      <a:endParaRPr lang="en-US" dirty="0"/>
                    </a:p>
                  </a:txBody>
                  <a:tcPr/>
                </a:tc>
                <a:tc>
                  <a:txBody>
                    <a:bodyPr/>
                    <a:lstStyle/>
                    <a:p>
                      <a:pPr algn="ctr"/>
                      <a:endParaRPr lang="en-US"/>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r>
              <a:tr h="370840">
                <a:tc>
                  <a:txBody>
                    <a:bodyPr/>
                    <a:lstStyle/>
                    <a:p>
                      <a:r>
                        <a:rPr lang="en-US" dirty="0" smtClean="0"/>
                        <a:t>11</a:t>
                      </a:r>
                      <a:endParaRPr lang="en-US" dirty="0"/>
                    </a:p>
                  </a:txBody>
                  <a:tcPr/>
                </a:tc>
                <a:tc>
                  <a:txBody>
                    <a:bodyPr/>
                    <a:lstStyle/>
                    <a:p>
                      <a:pPr algn="ctr"/>
                      <a:endParaRPr lang="en-US"/>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r>
              <a:tr h="370840">
                <a:tc>
                  <a:txBody>
                    <a:bodyPr/>
                    <a:lstStyle/>
                    <a:p>
                      <a:r>
                        <a:rPr lang="en-US" dirty="0" smtClean="0"/>
                        <a:t>12</a:t>
                      </a:r>
                      <a:endParaRPr lang="en-US" dirty="0"/>
                    </a:p>
                  </a:txBody>
                  <a:tcPr/>
                </a:tc>
                <a:tc>
                  <a:txBody>
                    <a:bodyPr/>
                    <a:lstStyle/>
                    <a:p>
                      <a:pPr algn="ctr"/>
                      <a:endParaRPr lang="en-US"/>
                    </a:p>
                  </a:txBody>
                  <a:tcPr>
                    <a:solidFill>
                      <a:schemeClr val="tx1"/>
                    </a:solidFill>
                  </a:tcPr>
                </a:tc>
                <a:tc>
                  <a:txBody>
                    <a:bodyPr/>
                    <a:lstStyle/>
                    <a:p>
                      <a:pPr algn="ctr"/>
                      <a:endParaRPr lang="en-US"/>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r>
            </a:tbl>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3657524841"/>
              </p:ext>
            </p:extLst>
          </p:nvPr>
        </p:nvGraphicFramePr>
        <p:xfrm>
          <a:off x="4455924" y="2209276"/>
          <a:ext cx="4585907" cy="4460226"/>
        </p:xfrm>
        <a:graphic>
          <a:graphicData uri="http://schemas.openxmlformats.org/drawingml/2006/table">
            <a:tbl>
              <a:tblPr firstRow="1" bandRow="1">
                <a:tableStyleId>{5C22544A-7EE6-4342-B048-85BDC9FD1C3A}</a:tableStyleId>
              </a:tblPr>
              <a:tblGrid>
                <a:gridCol w="860742"/>
                <a:gridCol w="907860"/>
                <a:gridCol w="1051052"/>
                <a:gridCol w="721868"/>
                <a:gridCol w="1044385"/>
              </a:tblGrid>
              <a:tr h="702209">
                <a:tc>
                  <a:txBody>
                    <a:bodyPr/>
                    <a:lstStyle/>
                    <a:p>
                      <a:pPr algn="ctr"/>
                      <a:r>
                        <a:rPr lang="en-US" dirty="0" smtClean="0"/>
                        <a:t>School</a:t>
                      </a:r>
                      <a:endParaRPr lang="en-US" dirty="0"/>
                    </a:p>
                  </a:txBody>
                  <a:tcPr anchor="ctr"/>
                </a:tc>
                <a:tc>
                  <a:txBody>
                    <a:bodyPr/>
                    <a:lstStyle/>
                    <a:p>
                      <a:pPr algn="ctr"/>
                      <a:r>
                        <a:rPr lang="en-US" dirty="0" smtClean="0"/>
                        <a:t>County</a:t>
                      </a:r>
                      <a:endParaRPr lang="en-US" dirty="0"/>
                    </a:p>
                  </a:txBody>
                  <a:tcPr anchor="ctr"/>
                </a:tc>
                <a:tc>
                  <a:txBody>
                    <a:bodyPr/>
                    <a:lstStyle/>
                    <a:p>
                      <a:pPr algn="ctr"/>
                      <a:r>
                        <a:rPr lang="en-US" dirty="0" smtClean="0"/>
                        <a:t>Regional</a:t>
                      </a:r>
                      <a:endParaRPr lang="en-US" dirty="0"/>
                    </a:p>
                  </a:txBody>
                  <a:tcPr anchor="ctr"/>
                </a:tc>
                <a:tc>
                  <a:txBody>
                    <a:bodyPr/>
                    <a:lstStyle/>
                    <a:p>
                      <a:pPr algn="ctr"/>
                      <a:r>
                        <a:rPr lang="en-US" dirty="0" smtClean="0"/>
                        <a:t>State</a:t>
                      </a:r>
                      <a:endParaRPr lang="en-US" dirty="0"/>
                    </a:p>
                  </a:txBody>
                  <a:tcPr anchor="ctr"/>
                </a:tc>
                <a:tc>
                  <a:txBody>
                    <a:bodyPr/>
                    <a:lstStyle/>
                    <a:p>
                      <a:pPr algn="ctr"/>
                      <a:r>
                        <a:rPr lang="en-US" dirty="0" smtClean="0"/>
                        <a:t>National</a:t>
                      </a:r>
                      <a:endParaRPr lang="en-US" dirty="0"/>
                    </a:p>
                  </a:txBody>
                  <a:tcPr anchor="ctr"/>
                </a:tc>
              </a:tr>
              <a:tr h="372330">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r>
              <a:tr h="372330">
                <a:tc>
                  <a:txBody>
                    <a:bodyPr/>
                    <a:lstStyle/>
                    <a:p>
                      <a:pPr algn="ctr"/>
                      <a:endParaRPr lang="en-US"/>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r>
              <a:tr h="372330">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r>
              <a:tr h="407047">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2330">
                <a:tc>
                  <a:txBody>
                    <a:bodyPr/>
                    <a:lstStyle/>
                    <a:p>
                      <a:pPr algn="ctr"/>
                      <a:endParaRPr lang="en-US"/>
                    </a:p>
                  </a:txBody>
                  <a:tcPr>
                    <a:solidFill>
                      <a:schemeClr val="tx1"/>
                    </a:solidFill>
                  </a:tcPr>
                </a:tc>
                <a:tc>
                  <a:txBody>
                    <a:bodyPr/>
                    <a:lstStyle/>
                    <a:p>
                      <a:pPr algn="ctr"/>
                      <a:endParaRPr lang="en-US" dirty="0"/>
                    </a:p>
                  </a:txBody>
                  <a:tcPr>
                    <a:solidFill>
                      <a:schemeClr val="tx1"/>
                    </a:solidFill>
                  </a:tcPr>
                </a:tc>
                <a:tc>
                  <a:txBody>
                    <a:bodyPr/>
                    <a:lstStyle/>
                    <a:p>
                      <a:pPr algn="ctr"/>
                      <a:endParaRPr lang="en-US" dirty="0"/>
                    </a:p>
                  </a:txBody>
                  <a:tcPr>
                    <a:solidFill>
                      <a:schemeClr val="tx1"/>
                    </a:solidFill>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2330">
                <a:tc>
                  <a:txBody>
                    <a:bodyPr/>
                    <a:lstStyle/>
                    <a:p>
                      <a:pPr algn="ctr"/>
                      <a:endParaRPr lang="en-US" dirty="0"/>
                    </a:p>
                  </a:txBody>
                  <a:tcPr>
                    <a:solidFill>
                      <a:schemeClr val="tx1"/>
                    </a:solidFill>
                  </a:tcPr>
                </a:tc>
                <a:tc>
                  <a:txBody>
                    <a:bodyPr/>
                    <a:lstStyle/>
                    <a:p>
                      <a:pPr algn="ctr"/>
                      <a:endParaRPr lang="en-US"/>
                    </a:p>
                  </a:txBody>
                  <a:tcPr>
                    <a:solidFill>
                      <a:schemeClr val="tx1"/>
                    </a:solidFill>
                  </a:tcPr>
                </a:tc>
                <a:tc>
                  <a:txBody>
                    <a:bodyPr/>
                    <a:lstStyle/>
                    <a:p>
                      <a:pPr algn="ctr"/>
                      <a:endParaRPr lang="en-US" dirty="0"/>
                    </a:p>
                  </a:txBody>
                  <a:tcPr>
                    <a:solidFill>
                      <a:schemeClr val="tx1"/>
                    </a:solidFill>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233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233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233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r h="37233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r>
            </a:tbl>
          </a:graphicData>
        </a:graphic>
      </p:graphicFrame>
      <p:sp>
        <p:nvSpPr>
          <p:cNvPr id="8" name="TextBox 7"/>
          <p:cNvSpPr txBox="1"/>
          <p:nvPr/>
        </p:nvSpPr>
        <p:spPr>
          <a:xfrm>
            <a:off x="750627" y="1794909"/>
            <a:ext cx="3527876" cy="400110"/>
          </a:xfrm>
          <a:prstGeom prst="rect">
            <a:avLst/>
          </a:prstGeom>
          <a:noFill/>
        </p:spPr>
        <p:txBody>
          <a:bodyPr wrap="square" rtlCol="0">
            <a:spAutoFit/>
          </a:bodyPr>
          <a:lstStyle/>
          <a:p>
            <a:pPr algn="ctr"/>
            <a:r>
              <a:rPr lang="en-US" sz="2000" b="1" dirty="0" smtClean="0"/>
              <a:t>Social Studies Fair</a:t>
            </a:r>
            <a:endParaRPr lang="en-US" sz="2000" b="1" dirty="0"/>
          </a:p>
        </p:txBody>
      </p:sp>
      <p:sp>
        <p:nvSpPr>
          <p:cNvPr id="9" name="TextBox 8"/>
          <p:cNvSpPr txBox="1"/>
          <p:nvPr/>
        </p:nvSpPr>
        <p:spPr>
          <a:xfrm>
            <a:off x="4455924" y="1839944"/>
            <a:ext cx="4585907" cy="400110"/>
          </a:xfrm>
          <a:prstGeom prst="rect">
            <a:avLst/>
          </a:prstGeom>
          <a:noFill/>
        </p:spPr>
        <p:txBody>
          <a:bodyPr wrap="square" rtlCol="0">
            <a:spAutoFit/>
          </a:bodyPr>
          <a:lstStyle/>
          <a:p>
            <a:pPr algn="ctr"/>
            <a:r>
              <a:rPr lang="en-US" sz="2000" b="1" dirty="0" smtClean="0"/>
              <a:t>History Day</a:t>
            </a:r>
            <a:endParaRPr lang="en-US" sz="2000" b="1" dirty="0"/>
          </a:p>
        </p:txBody>
      </p:sp>
    </p:spTree>
    <p:extLst>
      <p:ext uri="{BB962C8B-B14F-4D97-AF65-F5344CB8AC3E}">
        <p14:creationId xmlns:p14="http://schemas.microsoft.com/office/powerpoint/2010/main" val="30190200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821" t="13692" r="47075" b="1931"/>
          <a:stretch/>
        </p:blipFill>
        <p:spPr bwMode="auto">
          <a:xfrm>
            <a:off x="54593" y="1"/>
            <a:ext cx="333842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0298" t="11592" r="47493" b="5781"/>
          <a:stretch/>
        </p:blipFill>
        <p:spPr bwMode="auto">
          <a:xfrm>
            <a:off x="5812367" y="0"/>
            <a:ext cx="3277041"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rot="16200000">
            <a:off x="1439839" y="3194756"/>
            <a:ext cx="6332562" cy="461665"/>
          </a:xfrm>
          <a:prstGeom prst="rect">
            <a:avLst/>
          </a:prstGeom>
          <a:noFill/>
        </p:spPr>
        <p:txBody>
          <a:bodyPr wrap="square" rtlCol="0">
            <a:spAutoFit/>
          </a:bodyPr>
          <a:lstStyle/>
          <a:p>
            <a:pPr algn="ctr"/>
            <a:r>
              <a:rPr lang="en-US" sz="2400" b="1" dirty="0" smtClean="0"/>
              <a:t>Divisions, Categories and Types (Overview)</a:t>
            </a:r>
            <a:endParaRPr lang="en-US" sz="2400" b="1" dirty="0"/>
          </a:p>
        </p:txBody>
      </p:sp>
    </p:spTree>
    <p:extLst>
      <p:ext uri="{BB962C8B-B14F-4D97-AF65-F5344CB8AC3E}">
        <p14:creationId xmlns:p14="http://schemas.microsoft.com/office/powerpoint/2010/main" val="2923411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243" t="9560" r="47697" b="14340"/>
          <a:stretch/>
        </p:blipFill>
        <p:spPr bwMode="auto">
          <a:xfrm>
            <a:off x="68580" y="1"/>
            <a:ext cx="3411940" cy="6873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2269" t="33094" r="47851" b="10356"/>
          <a:stretch/>
        </p:blipFill>
        <p:spPr bwMode="auto">
          <a:xfrm>
            <a:off x="5638403" y="-15111"/>
            <a:ext cx="3425588" cy="5462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32269" t="71134" r="48030" b="10000"/>
          <a:stretch/>
        </p:blipFill>
        <p:spPr bwMode="auto">
          <a:xfrm>
            <a:off x="5728151" y="5510356"/>
            <a:ext cx="3361259" cy="1347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1439839" y="3194756"/>
            <a:ext cx="6332562" cy="461665"/>
          </a:xfrm>
          <a:prstGeom prst="rect">
            <a:avLst/>
          </a:prstGeom>
          <a:noFill/>
        </p:spPr>
        <p:txBody>
          <a:bodyPr wrap="square" rtlCol="0">
            <a:spAutoFit/>
          </a:bodyPr>
          <a:lstStyle/>
          <a:p>
            <a:pPr algn="ctr"/>
            <a:r>
              <a:rPr lang="en-US" sz="2400" b="1" dirty="0" smtClean="0"/>
              <a:t>Categories</a:t>
            </a:r>
            <a:endParaRPr lang="en-US" sz="2400" b="1" dirty="0"/>
          </a:p>
        </p:txBody>
      </p:sp>
    </p:spTree>
    <p:extLst>
      <p:ext uri="{BB962C8B-B14F-4D97-AF65-F5344CB8AC3E}">
        <p14:creationId xmlns:p14="http://schemas.microsoft.com/office/powerpoint/2010/main" val="767411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rot="16200000">
            <a:off x="-2053988" y="3194755"/>
            <a:ext cx="6332562" cy="461665"/>
          </a:xfrm>
          <a:prstGeom prst="rect">
            <a:avLst/>
          </a:prstGeom>
          <a:noFill/>
        </p:spPr>
        <p:txBody>
          <a:bodyPr wrap="square" rtlCol="0">
            <a:spAutoFit/>
          </a:bodyPr>
          <a:lstStyle/>
          <a:p>
            <a:pPr algn="ctr"/>
            <a:r>
              <a:rPr lang="en-US" sz="2400" b="1" dirty="0" smtClean="0"/>
              <a:t>NEW Social Studies Fair Score Card</a:t>
            </a:r>
            <a:endParaRPr lang="en-US" sz="2400" b="1" dirty="0"/>
          </a:p>
        </p:txBody>
      </p:sp>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541" t="10289" r="32054" b="2151"/>
          <a:stretch/>
        </p:blipFill>
        <p:spPr bwMode="auto">
          <a:xfrm>
            <a:off x="2460197" y="71250"/>
            <a:ext cx="5151885" cy="6737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737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239" t="11939" r="47522" b="28200"/>
          <a:stretch/>
        </p:blipFill>
        <p:spPr bwMode="auto">
          <a:xfrm>
            <a:off x="423079" y="450258"/>
            <a:ext cx="3616657" cy="6017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2358" t="26557" r="47761" b="10000"/>
          <a:stretch/>
        </p:blipFill>
        <p:spPr bwMode="auto">
          <a:xfrm>
            <a:off x="5472752" y="342764"/>
            <a:ext cx="3411941" cy="6124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5728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239" t="10001" r="22776" b="7532"/>
          <a:stretch/>
        </p:blipFill>
        <p:spPr bwMode="auto">
          <a:xfrm>
            <a:off x="491322" y="-2155"/>
            <a:ext cx="8147713" cy="6873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213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2829" y="274638"/>
            <a:ext cx="8748215" cy="1143000"/>
          </a:xfrm>
        </p:spPr>
        <p:txBody>
          <a:bodyPr>
            <a:normAutofit fontScale="90000"/>
          </a:bodyPr>
          <a:lstStyle/>
          <a:p>
            <a:r>
              <a:rPr lang="en-US" dirty="0" smtClean="0"/>
              <a:t>NHD Theme: </a:t>
            </a:r>
            <a:br>
              <a:rPr lang="en-US" dirty="0" smtClean="0"/>
            </a:br>
            <a:r>
              <a:rPr lang="en-US" dirty="0" smtClean="0"/>
              <a:t>Rights and Responsibilities in History </a:t>
            </a:r>
            <a:endParaRPr lang="en-US" dirty="0"/>
          </a:p>
        </p:txBody>
      </p:sp>
      <p:sp>
        <p:nvSpPr>
          <p:cNvPr id="3" name="Content Placeholder 2"/>
          <p:cNvSpPr>
            <a:spLocks noGrp="1"/>
          </p:cNvSpPr>
          <p:nvPr>
            <p:ph idx="1"/>
          </p:nvPr>
        </p:nvSpPr>
        <p:spPr>
          <a:xfrm>
            <a:off x="122830" y="1600200"/>
            <a:ext cx="8898340" cy="5032612"/>
          </a:xfrm>
        </p:spPr>
        <p:txBody>
          <a:bodyPr>
            <a:normAutofit fontScale="70000" lnSpcReduction="20000"/>
          </a:bodyPr>
          <a:lstStyle/>
          <a:p>
            <a:pPr marL="463550" indent="-463550">
              <a:buNone/>
            </a:pPr>
            <a:r>
              <a:rPr lang="en-US" dirty="0" smtClean="0"/>
              <a:t>Q:	Do projects need to address BOTH rights and responsibilities within a single topic?  Based on the sample topics lists for this year, it looks to me like some topics just address rights OR responsibilities, not both.</a:t>
            </a:r>
          </a:p>
          <a:p>
            <a:pPr marL="463550" indent="-463550">
              <a:buNone/>
            </a:pPr>
            <a:r>
              <a:rPr lang="en-US" sz="1400" dirty="0" smtClean="0"/>
              <a:t> </a:t>
            </a:r>
            <a:endParaRPr lang="en-US" dirty="0" smtClean="0"/>
          </a:p>
          <a:p>
            <a:pPr marL="463550" indent="-463550">
              <a:buNone/>
            </a:pPr>
            <a:r>
              <a:rPr lang="en-US" dirty="0" smtClean="0"/>
              <a:t>A:	There is no single interpretation of any of the NHD themes – the goal is to create a lens through which students can analyze their topics.  Realistically, many topics will touch on both rights and responsibilities, but that is NOT a requirement.</a:t>
            </a:r>
          </a:p>
          <a:p>
            <a:pPr marL="0" indent="0">
              <a:buNone/>
            </a:pPr>
            <a:endParaRPr lang="en-US" dirty="0"/>
          </a:p>
          <a:p>
            <a:pPr marL="0" indent="0">
              <a:buNone/>
            </a:pPr>
            <a:r>
              <a:rPr lang="en-US" dirty="0" smtClean="0"/>
              <a:t>When considering a topic, here are some questions to consider:</a:t>
            </a:r>
          </a:p>
          <a:p>
            <a:pPr lvl="1">
              <a:buFont typeface="Calibri" panose="020F0502020204030204" pitchFamily="34" charset="0"/>
              <a:buChar char="―"/>
            </a:pPr>
            <a:r>
              <a:rPr lang="en-US" dirty="0" smtClean="0"/>
              <a:t>What is the struggle between those who have power and those who don’t?</a:t>
            </a:r>
          </a:p>
          <a:p>
            <a:pPr lvl="1">
              <a:buFont typeface="Calibri" panose="020F0502020204030204" pitchFamily="34" charset="0"/>
              <a:buChar char="―"/>
            </a:pPr>
            <a:r>
              <a:rPr lang="en-US" dirty="0" smtClean="0"/>
              <a:t>What are we required to give to the community?  What are we entitled to be given?</a:t>
            </a:r>
          </a:p>
          <a:p>
            <a:pPr lvl="1">
              <a:buFont typeface="Calibri" panose="020F0502020204030204" pitchFamily="34" charset="0"/>
              <a:buChar char="―"/>
            </a:pPr>
            <a:r>
              <a:rPr lang="en-US" dirty="0" smtClean="0"/>
              <a:t>How do we balance the rights of the individual with the rights of the group?</a:t>
            </a:r>
          </a:p>
          <a:p>
            <a:pPr lvl="1">
              <a:buFont typeface="Calibri" panose="020F0502020204030204" pitchFamily="34" charset="0"/>
              <a:buChar char="―"/>
            </a:pPr>
            <a:r>
              <a:rPr lang="en-US" dirty="0" smtClean="0"/>
              <a:t>What responsibilities do we have to protect those who cannot protect themselves?</a:t>
            </a:r>
          </a:p>
          <a:p>
            <a:pPr lvl="1">
              <a:buFont typeface="Calibri" panose="020F0502020204030204" pitchFamily="34" charset="0"/>
              <a:buChar char="―"/>
            </a:pPr>
            <a:r>
              <a:rPr lang="en-US" dirty="0" smtClean="0"/>
              <a:t>What are the limits to rights?  Where should the lines be drawn?</a:t>
            </a:r>
            <a:endParaRPr lang="en-US" dirty="0"/>
          </a:p>
        </p:txBody>
      </p:sp>
    </p:spTree>
    <p:extLst>
      <p:ext uri="{BB962C8B-B14F-4D97-AF65-F5344CB8AC3E}">
        <p14:creationId xmlns:p14="http://schemas.microsoft.com/office/powerpoint/2010/main" val="3902305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7542" b="19811"/>
          <a:stretch/>
        </p:blipFill>
        <p:spPr>
          <a:xfrm rot="5400000">
            <a:off x="5089729" y="2061571"/>
            <a:ext cx="5337790" cy="2497541"/>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9640" t="11646" b="7110"/>
          <a:stretch/>
        </p:blipFill>
        <p:spPr>
          <a:xfrm rot="5400000">
            <a:off x="2153469" y="1868383"/>
            <a:ext cx="5016890" cy="3204818"/>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12542" t="16819" b="23849"/>
          <a:stretch/>
        </p:blipFill>
        <p:spPr>
          <a:xfrm rot="5400000">
            <a:off x="-1158857" y="2022712"/>
            <a:ext cx="5251862" cy="2661188"/>
          </a:xfrm>
          <a:prstGeom prst="rect">
            <a:avLst/>
          </a:prstGeom>
        </p:spPr>
      </p:pic>
    </p:spTree>
    <p:extLst>
      <p:ext uri="{BB962C8B-B14F-4D97-AF65-F5344CB8AC3E}">
        <p14:creationId xmlns:p14="http://schemas.microsoft.com/office/powerpoint/2010/main" val="4018681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5962" r="5455" b="20180"/>
          <a:stretch/>
        </p:blipFill>
        <p:spPr>
          <a:xfrm rot="5400000">
            <a:off x="4842909" y="2164488"/>
            <a:ext cx="5613322" cy="2388358"/>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2924" t="25350" b="25356"/>
          <a:stretch/>
        </p:blipFill>
        <p:spPr>
          <a:xfrm rot="5400000">
            <a:off x="1778056" y="2049290"/>
            <a:ext cx="6037556" cy="255284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17500" b="18486"/>
          <a:stretch/>
        </p:blipFill>
        <p:spPr>
          <a:xfrm rot="5400000">
            <a:off x="-1030569" y="2050366"/>
            <a:ext cx="5567900" cy="2662023"/>
          </a:xfrm>
          <a:prstGeom prst="rect">
            <a:avLst/>
          </a:prstGeom>
        </p:spPr>
      </p:pic>
    </p:spTree>
    <p:extLst>
      <p:ext uri="{BB962C8B-B14F-4D97-AF65-F5344CB8AC3E}">
        <p14:creationId xmlns:p14="http://schemas.microsoft.com/office/powerpoint/2010/main" val="3088227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0743" b="16839"/>
          <a:stretch/>
        </p:blipFill>
        <p:spPr>
          <a:xfrm rot="5400000">
            <a:off x="-1001116" y="1760576"/>
            <a:ext cx="5847679" cy="3163065"/>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5485" r="2723"/>
          <a:stretch/>
        </p:blipFill>
        <p:spPr>
          <a:xfrm rot="5400000">
            <a:off x="3862333" y="671667"/>
            <a:ext cx="5022377" cy="5225275"/>
          </a:xfrm>
          <a:prstGeom prst="rect">
            <a:avLst/>
          </a:prstGeom>
        </p:spPr>
      </p:pic>
    </p:spTree>
    <p:extLst>
      <p:ext uri="{BB962C8B-B14F-4D97-AF65-F5344CB8AC3E}">
        <p14:creationId xmlns:p14="http://schemas.microsoft.com/office/powerpoint/2010/main" val="4063186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&amp; Regulations</a:t>
            </a:r>
            <a:endParaRPr lang="en-US" dirty="0"/>
          </a:p>
        </p:txBody>
      </p:sp>
      <p:sp>
        <p:nvSpPr>
          <p:cNvPr id="3" name="Content Placeholder 2"/>
          <p:cNvSpPr>
            <a:spLocks noGrp="1"/>
          </p:cNvSpPr>
          <p:nvPr>
            <p:ph idx="1"/>
          </p:nvPr>
        </p:nvSpPr>
        <p:spPr>
          <a:xfrm>
            <a:off x="150125" y="1417638"/>
            <a:ext cx="8884693" cy="5297061"/>
          </a:xfrm>
        </p:spPr>
        <p:txBody>
          <a:bodyPr>
            <a:normAutofit fontScale="92500" lnSpcReduction="20000"/>
          </a:bodyPr>
          <a:lstStyle/>
          <a:p>
            <a:pPr marL="0" indent="0">
              <a:buNone/>
            </a:pPr>
            <a:r>
              <a:rPr lang="en-US" dirty="0" smtClean="0"/>
              <a:t>The WV State Social Studies Fair is very excited to be partnered with National History Day, a nationwide academic competition that provides students in grades 6-12 with another unique opportunity for project-based learning.  Winning projects at the state level competition may advance to a national competition.  As a result, students who participate in National History Day must follow a different set of rules than those participating in the traditional WV State Social Studies Fair categories.</a:t>
            </a:r>
          </a:p>
          <a:p>
            <a:pPr marL="0" indent="0">
              <a:buNone/>
            </a:pPr>
            <a:endParaRPr lang="en-US" dirty="0"/>
          </a:p>
          <a:p>
            <a:pPr marL="0" indent="0">
              <a:buNone/>
            </a:pPr>
            <a:r>
              <a:rPr lang="en-US" dirty="0" smtClean="0"/>
              <a:t>The rules are divided into 2 main sections:  Social Studies Fair (SS) and National History Day (NHD).</a:t>
            </a:r>
            <a:endParaRPr lang="en-US" dirty="0"/>
          </a:p>
        </p:txBody>
      </p:sp>
    </p:spTree>
    <p:extLst>
      <p:ext uri="{BB962C8B-B14F-4D97-AF65-F5344CB8AC3E}">
        <p14:creationId xmlns:p14="http://schemas.microsoft.com/office/powerpoint/2010/main" val="559683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Rules and Regulations for the 2014 WV State Social Studies Fair</a:t>
            </a:r>
            <a:endParaRPr lang="en-US" dirty="0"/>
          </a:p>
        </p:txBody>
      </p:sp>
      <p:sp>
        <p:nvSpPr>
          <p:cNvPr id="3" name="Content Placeholder 2"/>
          <p:cNvSpPr>
            <a:spLocks noGrp="1"/>
          </p:cNvSpPr>
          <p:nvPr>
            <p:ph idx="1"/>
          </p:nvPr>
        </p:nvSpPr>
        <p:spPr>
          <a:xfrm>
            <a:off x="457200" y="1600200"/>
            <a:ext cx="8229600" cy="5087203"/>
          </a:xfrm>
        </p:spPr>
        <p:txBody>
          <a:bodyPr>
            <a:normAutofit fontScale="85000" lnSpcReduction="20000"/>
          </a:bodyPr>
          <a:lstStyle/>
          <a:p>
            <a:pPr marL="0" indent="0">
              <a:buNone/>
            </a:pPr>
            <a:r>
              <a:rPr lang="en-US" sz="3700" dirty="0" smtClean="0"/>
              <a:t>I.	Levels of Authority</a:t>
            </a:r>
          </a:p>
          <a:p>
            <a:pPr marL="1255713" indent="-1255713">
              <a:buNone/>
              <a:tabLst>
                <a:tab pos="682625" algn="l"/>
                <a:tab pos="1255713" algn="l"/>
              </a:tabLst>
            </a:pPr>
            <a:r>
              <a:rPr lang="en-US" dirty="0" smtClean="0"/>
              <a:t>	</a:t>
            </a:r>
            <a:r>
              <a:rPr lang="en-US" sz="2800" dirty="0" smtClean="0"/>
              <a:t>SS1.</a:t>
            </a:r>
            <a:r>
              <a:rPr lang="en-US" sz="2800" dirty="0" smtClean="0">
                <a:solidFill>
                  <a:srgbClr val="0070C0"/>
                </a:solidFill>
              </a:rPr>
              <a:t>	</a:t>
            </a:r>
            <a:r>
              <a:rPr lang="en-US" sz="2800" b="1" dirty="0" smtClean="0">
                <a:solidFill>
                  <a:srgbClr val="0070C0"/>
                </a:solidFill>
              </a:rPr>
              <a:t>The fair coordinator (school, county, RESA or state) has the final decision on matters pertaining to the fair regulations.</a:t>
            </a:r>
          </a:p>
          <a:p>
            <a:pPr marL="1255713" indent="-1255713">
              <a:buNone/>
              <a:tabLst>
                <a:tab pos="682625" algn="l"/>
                <a:tab pos="1255713" algn="l"/>
              </a:tabLst>
            </a:pPr>
            <a:r>
              <a:rPr lang="en-US" sz="2800" dirty="0"/>
              <a:t>	</a:t>
            </a:r>
            <a:r>
              <a:rPr lang="en-US" sz="2800" dirty="0" smtClean="0"/>
              <a:t>SS2.	Disqualification of projects not meeting the project rules is the responsibility of the fair coordinator(s).</a:t>
            </a:r>
          </a:p>
          <a:p>
            <a:pPr marL="1255713" indent="-1255713">
              <a:buNone/>
              <a:tabLst>
                <a:tab pos="682625" algn="l"/>
                <a:tab pos="1255713" algn="l"/>
              </a:tabLst>
            </a:pPr>
            <a:r>
              <a:rPr lang="en-US" sz="2800" dirty="0"/>
              <a:t>	</a:t>
            </a:r>
            <a:r>
              <a:rPr lang="en-US" sz="2800" dirty="0" smtClean="0"/>
              <a:t>SS3.	Any challenge at the school, county, RESA and/or state level must be submitted with 1 business day following the fair.</a:t>
            </a:r>
          </a:p>
          <a:p>
            <a:pPr marL="1255713" indent="-1255713">
              <a:buNone/>
              <a:tabLst>
                <a:tab pos="682625" algn="l"/>
                <a:tab pos="1255713" algn="l"/>
              </a:tabLst>
            </a:pPr>
            <a:r>
              <a:rPr lang="en-US" sz="2800" dirty="0"/>
              <a:t>	</a:t>
            </a:r>
            <a:r>
              <a:rPr lang="en-US" sz="2800" dirty="0" smtClean="0"/>
              <a:t>SS4.	The fair coordinator at each level of competition (school, county, RESA or state) has sole and final authority to resolve issues, concerns, conflicts, or disputes at that level of competition. State fair coordinators will not intervene in issues at school, county or RESA fairs.</a:t>
            </a:r>
            <a:endParaRPr lang="en-US" sz="2800" dirty="0"/>
          </a:p>
        </p:txBody>
      </p:sp>
    </p:spTree>
    <p:extLst>
      <p:ext uri="{BB962C8B-B14F-4D97-AF65-F5344CB8AC3E}">
        <p14:creationId xmlns:p14="http://schemas.microsoft.com/office/powerpoint/2010/main" val="674216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69" y="122830"/>
            <a:ext cx="8720919" cy="6735170"/>
          </a:xfrm>
        </p:spPr>
        <p:txBody>
          <a:bodyPr>
            <a:normAutofit fontScale="55000" lnSpcReduction="20000"/>
          </a:bodyPr>
          <a:lstStyle/>
          <a:p>
            <a:pPr marL="0" indent="0">
              <a:buNone/>
            </a:pPr>
            <a:r>
              <a:rPr lang="en-US" sz="4400" dirty="0" smtClean="0"/>
              <a:t>II.	General Rules</a:t>
            </a:r>
          </a:p>
          <a:p>
            <a:pPr marL="1377950" indent="-1377950">
              <a:buNone/>
              <a:tabLst>
                <a:tab pos="573088" algn="l"/>
                <a:tab pos="1377950" algn="l"/>
              </a:tabLst>
            </a:pPr>
            <a:r>
              <a:rPr lang="en-US" dirty="0" smtClean="0"/>
              <a:t>	</a:t>
            </a:r>
            <a:r>
              <a:rPr lang="en-US" sz="4000" dirty="0" smtClean="0"/>
              <a:t>SS5.</a:t>
            </a:r>
            <a:r>
              <a:rPr lang="en-US" sz="4000" dirty="0"/>
              <a:t>	</a:t>
            </a:r>
            <a:r>
              <a:rPr lang="en-US" sz="4000" dirty="0" smtClean="0"/>
              <a:t>Each project must include a physical display, oral presentation, and written abstract (in the approved format with a complete bibliography). A project that does not include all three of the required components shall be disqualified from competition.</a:t>
            </a:r>
          </a:p>
          <a:p>
            <a:pPr marL="1377950" indent="-1377950">
              <a:buNone/>
              <a:tabLst>
                <a:tab pos="573088" algn="l"/>
                <a:tab pos="1377950" algn="l"/>
              </a:tabLst>
            </a:pPr>
            <a:r>
              <a:rPr lang="en-US" sz="4000" dirty="0"/>
              <a:t>	</a:t>
            </a:r>
            <a:r>
              <a:rPr lang="en-US" sz="4000" dirty="0" smtClean="0"/>
              <a:t>SS6.	Emphasis must be on methods of research, inquiry, creative problem solving and predictions regarding the issues rather than on “displays” or “collections of artifacts.”</a:t>
            </a:r>
          </a:p>
          <a:p>
            <a:pPr marL="1377950" indent="-1377950">
              <a:buNone/>
              <a:tabLst>
                <a:tab pos="573088" algn="l"/>
                <a:tab pos="1377950" algn="l"/>
              </a:tabLst>
            </a:pPr>
            <a:r>
              <a:rPr lang="en-US" sz="4000" dirty="0"/>
              <a:t>	</a:t>
            </a:r>
            <a:r>
              <a:rPr lang="en-US" sz="4000" dirty="0" smtClean="0"/>
              <a:t>SS7.	Projects must clearly demonstrate a social studies component that shows a connection to humanity.</a:t>
            </a:r>
          </a:p>
          <a:p>
            <a:pPr marL="1377950" indent="-1377950">
              <a:buNone/>
              <a:tabLst>
                <a:tab pos="573088" algn="l"/>
                <a:tab pos="1377950" algn="l"/>
              </a:tabLst>
            </a:pPr>
            <a:r>
              <a:rPr lang="en-US" sz="4000" dirty="0"/>
              <a:t>	</a:t>
            </a:r>
            <a:r>
              <a:rPr lang="en-US" sz="4000" dirty="0" smtClean="0"/>
              <a:t>SS8.	</a:t>
            </a:r>
            <a:r>
              <a:rPr lang="en-US" sz="4000" b="1" dirty="0" smtClean="0">
                <a:solidFill>
                  <a:srgbClr val="0070C0"/>
                </a:solidFill>
              </a:rPr>
              <a:t>Student, school or county names must not appear on any part of the project/abstract with the exception of projects about community/family histories or international projects.</a:t>
            </a:r>
          </a:p>
          <a:p>
            <a:pPr marL="1377950" indent="-1377950">
              <a:buNone/>
              <a:tabLst>
                <a:tab pos="573088" algn="l"/>
                <a:tab pos="1377950" algn="l"/>
              </a:tabLst>
            </a:pPr>
            <a:r>
              <a:rPr lang="en-US" sz="4000" dirty="0"/>
              <a:t>	</a:t>
            </a:r>
            <a:r>
              <a:rPr lang="en-US" sz="4000" dirty="0" smtClean="0"/>
              <a:t>SS9.	Students may ask others to help and direction, but they must do all of the work themselves.</a:t>
            </a:r>
          </a:p>
          <a:p>
            <a:pPr marL="1377950" indent="-1377950">
              <a:buNone/>
              <a:tabLst>
                <a:tab pos="573088" algn="l"/>
                <a:tab pos="1377950" algn="l"/>
              </a:tabLst>
            </a:pPr>
            <a:r>
              <a:rPr lang="en-US" sz="4000" dirty="0"/>
              <a:t>	</a:t>
            </a:r>
            <a:r>
              <a:rPr lang="en-US" sz="4000" dirty="0" smtClean="0"/>
              <a:t>SS10.	Projects may be modified/improved between each level of competition; however, the theme must be maintained.</a:t>
            </a:r>
          </a:p>
          <a:p>
            <a:pPr marL="1377950" indent="-1377950">
              <a:buNone/>
              <a:tabLst>
                <a:tab pos="573088" algn="l"/>
                <a:tab pos="1377950" algn="l"/>
              </a:tabLst>
            </a:pPr>
            <a:r>
              <a:rPr lang="en-US" sz="4000" dirty="0"/>
              <a:t>	</a:t>
            </a:r>
            <a:r>
              <a:rPr lang="en-US" sz="4000" dirty="0" smtClean="0"/>
              <a:t>SS11.	A student may enter only ONE project.</a:t>
            </a:r>
            <a:endParaRPr lang="en-US" sz="4000" dirty="0"/>
          </a:p>
        </p:txBody>
      </p:sp>
    </p:spTree>
    <p:extLst>
      <p:ext uri="{BB962C8B-B14F-4D97-AF65-F5344CB8AC3E}">
        <p14:creationId xmlns:p14="http://schemas.microsoft.com/office/powerpoint/2010/main" val="968847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69" y="122830"/>
            <a:ext cx="8720919" cy="6735170"/>
          </a:xfrm>
        </p:spPr>
        <p:txBody>
          <a:bodyPr>
            <a:normAutofit fontScale="62500" lnSpcReduction="20000"/>
          </a:bodyPr>
          <a:lstStyle/>
          <a:p>
            <a:pPr marL="0" indent="0">
              <a:buNone/>
            </a:pPr>
            <a:r>
              <a:rPr lang="en-US" sz="4400" dirty="0" smtClean="0"/>
              <a:t>III.	Registration</a:t>
            </a:r>
          </a:p>
          <a:p>
            <a:pPr marL="1377950" indent="-1377950">
              <a:buNone/>
              <a:tabLst>
                <a:tab pos="573088" algn="l"/>
                <a:tab pos="1377950" algn="l"/>
              </a:tabLst>
            </a:pPr>
            <a:r>
              <a:rPr lang="en-US" dirty="0" smtClean="0"/>
              <a:t>	</a:t>
            </a:r>
            <a:r>
              <a:rPr lang="en-US" sz="4000" dirty="0" smtClean="0"/>
              <a:t>SS12.	The registration process for school and county fairs will be determined by the school/county fair coordinator.</a:t>
            </a:r>
          </a:p>
          <a:p>
            <a:pPr marL="1377950" indent="-1377950">
              <a:buNone/>
              <a:tabLst>
                <a:tab pos="573088" algn="l"/>
                <a:tab pos="1377950" algn="l"/>
              </a:tabLst>
            </a:pPr>
            <a:r>
              <a:rPr lang="en-US" sz="4000" dirty="0"/>
              <a:t>	</a:t>
            </a:r>
            <a:r>
              <a:rPr lang="en-US" sz="4000" dirty="0" smtClean="0"/>
              <a:t>SS13.	County fair coordinators are responsible for registering projects for RESA-level fairs using the WV State Social Studies Online Registration System at </a:t>
            </a:r>
            <a:r>
              <a:rPr lang="en-US" sz="4000" dirty="0" smtClean="0">
                <a:hlinkClick r:id="rId3"/>
              </a:rPr>
              <a:t>www.wvssfair.com</a:t>
            </a:r>
            <a:r>
              <a:rPr lang="en-US" sz="4000" dirty="0" smtClean="0"/>
              <a:t>. </a:t>
            </a:r>
          </a:p>
          <a:p>
            <a:pPr marL="1377950" indent="-1377950">
              <a:buNone/>
              <a:tabLst>
                <a:tab pos="573088" algn="l"/>
                <a:tab pos="1377950" algn="l"/>
              </a:tabLst>
            </a:pPr>
            <a:r>
              <a:rPr lang="en-US" sz="4000" dirty="0" smtClean="0"/>
              <a:t>	SS14.	RESA fair coordinators are responsible for registering projects for the State Social Studies Fair.  </a:t>
            </a:r>
          </a:p>
          <a:p>
            <a:pPr marL="1377950" indent="-1377950">
              <a:buNone/>
              <a:tabLst>
                <a:tab pos="573088" algn="l"/>
                <a:tab pos="1377950" algn="l"/>
              </a:tabLst>
            </a:pPr>
            <a:r>
              <a:rPr lang="en-US" sz="4000" dirty="0"/>
              <a:t>	</a:t>
            </a:r>
            <a:r>
              <a:rPr lang="en-US" sz="4000" dirty="0" smtClean="0"/>
              <a:t>SS15.	At the State Social Studies Fair, students are not required to register / “check-in” on the day of the fair.  Upon arrival, students may proceed directly to their assigned project numbers and assemble their projects.  Project numbers will be posted to </a:t>
            </a:r>
            <a:r>
              <a:rPr lang="en-US" sz="4000" dirty="0" smtClean="0">
                <a:hlinkClick r:id="rId3"/>
              </a:rPr>
              <a:t>www.wvssfair.com</a:t>
            </a:r>
            <a:r>
              <a:rPr lang="en-US" sz="4000" dirty="0" smtClean="0"/>
              <a:t> at least one week prior to the date.</a:t>
            </a:r>
          </a:p>
          <a:p>
            <a:pPr marL="1377950" indent="-1377950">
              <a:buNone/>
              <a:tabLst>
                <a:tab pos="573088" algn="l"/>
                <a:tab pos="1377950" algn="l"/>
              </a:tabLst>
            </a:pPr>
            <a:r>
              <a:rPr lang="en-US" sz="4000" dirty="0"/>
              <a:t>	</a:t>
            </a:r>
            <a:r>
              <a:rPr lang="en-US" sz="4000" dirty="0" smtClean="0"/>
              <a:t>SS16.	It is the responsibility of the fair coordinator (county or RESA) to insure the accuracy of registration information (student names, project titles, category selections, etc.) prior to submission.</a:t>
            </a:r>
            <a:endParaRPr lang="en-US" sz="4000" dirty="0"/>
          </a:p>
        </p:txBody>
      </p:sp>
    </p:spTree>
    <p:extLst>
      <p:ext uri="{BB962C8B-B14F-4D97-AF65-F5344CB8AC3E}">
        <p14:creationId xmlns:p14="http://schemas.microsoft.com/office/powerpoint/2010/main" val="2943655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869" y="122830"/>
            <a:ext cx="8922451" cy="6735170"/>
          </a:xfrm>
        </p:spPr>
        <p:txBody>
          <a:bodyPr>
            <a:normAutofit fontScale="32500" lnSpcReduction="20000"/>
          </a:bodyPr>
          <a:lstStyle/>
          <a:p>
            <a:pPr marL="0" indent="0">
              <a:buNone/>
            </a:pPr>
            <a:r>
              <a:rPr lang="en-US" sz="6800" dirty="0" smtClean="0"/>
              <a:t>IV.	Levels of Competitions</a:t>
            </a:r>
          </a:p>
          <a:p>
            <a:pPr marL="1377950" indent="-1377950">
              <a:buNone/>
              <a:tabLst>
                <a:tab pos="573088" algn="l"/>
                <a:tab pos="1377950" algn="l"/>
              </a:tabLst>
            </a:pPr>
            <a:r>
              <a:rPr lang="en-US" dirty="0" smtClean="0"/>
              <a:t>	</a:t>
            </a:r>
            <a:r>
              <a:rPr lang="en-US" sz="6500" dirty="0" smtClean="0"/>
              <a:t>SS17.	There will be four levels of competition:  school, county, regional (RESA), and state.</a:t>
            </a:r>
          </a:p>
          <a:p>
            <a:pPr marL="1377950" indent="-1377950">
              <a:buNone/>
              <a:tabLst>
                <a:tab pos="573088" algn="l"/>
                <a:tab pos="1377950" algn="l"/>
              </a:tabLst>
            </a:pPr>
            <a:r>
              <a:rPr lang="en-US" sz="6500" dirty="0"/>
              <a:t>	</a:t>
            </a:r>
            <a:r>
              <a:rPr lang="en-US" sz="6500" dirty="0" smtClean="0"/>
              <a:t>SS18.	Counties may send only their 1</a:t>
            </a:r>
            <a:r>
              <a:rPr lang="en-US" sz="6500" baseline="30000" dirty="0" smtClean="0"/>
              <a:t>st</a:t>
            </a:r>
            <a:r>
              <a:rPr lang="en-US" sz="6500" dirty="0" smtClean="0"/>
              <a:t> place winners in each Division, Category and Type to the RESA district fair.  RESA districts may send only their fist place winners in each Division, Category and Type to the State Fair in Charleston.  A 1</a:t>
            </a:r>
            <a:r>
              <a:rPr lang="en-US" sz="6500" baseline="30000" dirty="0" smtClean="0"/>
              <a:t>st</a:t>
            </a:r>
            <a:r>
              <a:rPr lang="en-US" sz="6500" dirty="0" smtClean="0"/>
              <a:t> place winner is defined as the highest scoring project in the Division/Category/Type with a score of 90 or above.  A project must score a minimum of 90 out of 100 points to move on as a 1</a:t>
            </a:r>
            <a:r>
              <a:rPr lang="en-US" sz="6500" baseline="30000" dirty="0" smtClean="0"/>
              <a:t>st</a:t>
            </a:r>
            <a:r>
              <a:rPr lang="en-US" sz="6500" dirty="0" smtClean="0"/>
              <a:t> place winner to the next level of competition.  If no project scores 90 points or better in a certain category, then no project from that category will move on to the next level of competition.</a:t>
            </a:r>
          </a:p>
          <a:p>
            <a:pPr marL="1377950" indent="-1377950">
              <a:buNone/>
              <a:tabLst>
                <a:tab pos="573088" algn="l"/>
                <a:tab pos="1377950" algn="l"/>
              </a:tabLst>
            </a:pPr>
            <a:r>
              <a:rPr lang="en-US" sz="6500" dirty="0"/>
              <a:t>	</a:t>
            </a:r>
            <a:r>
              <a:rPr lang="en-US" sz="6500" dirty="0" smtClean="0"/>
              <a:t>SS19.	In the event that a 1</a:t>
            </a:r>
            <a:r>
              <a:rPr lang="en-US" sz="6500" baseline="30000" dirty="0" smtClean="0"/>
              <a:t>st</a:t>
            </a:r>
            <a:r>
              <a:rPr lang="en-US" sz="6500" dirty="0" smtClean="0"/>
              <a:t> place project at a regional fair is unable to attend the state fair, a 2</a:t>
            </a:r>
            <a:r>
              <a:rPr lang="en-US" sz="6500" baseline="30000" dirty="0" smtClean="0"/>
              <a:t>nd</a:t>
            </a:r>
            <a:r>
              <a:rPr lang="en-US" sz="6500" dirty="0" smtClean="0"/>
              <a:t> place project may be substituted if:</a:t>
            </a:r>
          </a:p>
          <a:p>
            <a:pPr marL="1719263" indent="-1719263">
              <a:buNone/>
              <a:tabLst>
                <a:tab pos="1377950" algn="l"/>
                <a:tab pos="1719263" algn="l"/>
              </a:tabLst>
            </a:pPr>
            <a:r>
              <a:rPr lang="en-US" sz="6500" dirty="0" smtClean="0"/>
              <a:t>	1)	The substitution is made BEFORE the regional fair coordinator submits project information to the State Social Studies Fair </a:t>
            </a:r>
          </a:p>
          <a:p>
            <a:pPr marL="1377950" indent="-1377950">
              <a:buNone/>
              <a:tabLst>
                <a:tab pos="573088" algn="l"/>
                <a:tab pos="1377950" algn="l"/>
              </a:tabLst>
            </a:pPr>
            <a:r>
              <a:rPr lang="en-US" sz="6500" dirty="0"/>
              <a:t>	</a:t>
            </a:r>
            <a:r>
              <a:rPr lang="en-US" sz="6500" dirty="0" smtClean="0"/>
              <a:t>	AND</a:t>
            </a:r>
          </a:p>
          <a:p>
            <a:pPr marL="1377950" indent="-1377950">
              <a:buNone/>
              <a:tabLst>
                <a:tab pos="1719263" algn="l"/>
                <a:tab pos="1722438" algn="l"/>
              </a:tabLst>
            </a:pPr>
            <a:r>
              <a:rPr lang="en-US" sz="6500" dirty="0" smtClean="0"/>
              <a:t>	2)	The second place project scored 90 or above at the regional fair.</a:t>
            </a:r>
          </a:p>
          <a:p>
            <a:pPr marL="1377950" indent="-1377950">
              <a:buNone/>
              <a:tabLst>
                <a:tab pos="573088" algn="l"/>
                <a:tab pos="1377950" algn="l"/>
              </a:tabLst>
            </a:pPr>
            <a:r>
              <a:rPr lang="en-US" sz="6500" dirty="0"/>
              <a:t>	</a:t>
            </a:r>
            <a:r>
              <a:rPr lang="en-US" sz="6500" dirty="0" smtClean="0"/>
              <a:t>	No substitutions may be made after project information has been submitted to the state.</a:t>
            </a:r>
            <a:endParaRPr lang="en-US" sz="6500" dirty="0"/>
          </a:p>
        </p:txBody>
      </p:sp>
    </p:spTree>
    <p:extLst>
      <p:ext uri="{BB962C8B-B14F-4D97-AF65-F5344CB8AC3E}">
        <p14:creationId xmlns:p14="http://schemas.microsoft.com/office/powerpoint/2010/main" val="4008731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5" y="136478"/>
            <a:ext cx="8952932" cy="6721522"/>
          </a:xfrm>
        </p:spPr>
        <p:txBody>
          <a:bodyPr>
            <a:normAutofit fontScale="25000" lnSpcReduction="20000"/>
          </a:bodyPr>
          <a:lstStyle/>
          <a:p>
            <a:pPr marL="0" indent="0">
              <a:buNone/>
            </a:pPr>
            <a:r>
              <a:rPr lang="en-US" sz="9600" dirty="0" smtClean="0"/>
              <a:t>V.	Project Classifications</a:t>
            </a:r>
          </a:p>
          <a:p>
            <a:pPr marL="1377950" indent="-1377950">
              <a:buNone/>
              <a:tabLst>
                <a:tab pos="573088" algn="l"/>
                <a:tab pos="1377950" algn="l"/>
              </a:tabLst>
            </a:pPr>
            <a:r>
              <a:rPr lang="en-US" dirty="0" smtClean="0"/>
              <a:t>	</a:t>
            </a:r>
            <a:r>
              <a:rPr lang="en-US" sz="8800" dirty="0" smtClean="0"/>
              <a:t>SS20.	All project must be classified by the exhibitor at the time of entry by division (grade level), category (subject), and type (individual or group).</a:t>
            </a:r>
          </a:p>
          <a:p>
            <a:pPr marL="1377950" indent="-1377950">
              <a:buNone/>
              <a:tabLst>
                <a:tab pos="573088" algn="l"/>
                <a:tab pos="1377950" algn="l"/>
              </a:tabLst>
            </a:pPr>
            <a:r>
              <a:rPr lang="en-US" sz="8800" dirty="0"/>
              <a:t>	</a:t>
            </a:r>
            <a:r>
              <a:rPr lang="en-US" sz="8800" dirty="0" smtClean="0"/>
              <a:t>SS21.	Divisions:  Division 1 (Grades 3-5) and Division II (Grades 6-8).</a:t>
            </a:r>
          </a:p>
          <a:p>
            <a:pPr marL="1377950" indent="-1377950">
              <a:buNone/>
              <a:tabLst>
                <a:tab pos="573088" algn="l"/>
                <a:tab pos="1377950" algn="l"/>
              </a:tabLst>
            </a:pPr>
            <a:r>
              <a:rPr lang="en-US" sz="8800" dirty="0"/>
              <a:t>	</a:t>
            </a:r>
            <a:r>
              <a:rPr lang="en-US" sz="8800" dirty="0" smtClean="0"/>
              <a:t>SS22.	Categories:  Anthropology, Economics, Geography, International, Political Science, Psychology, Sociology, State and Local Studies, U.S. History, World History/International Studies.</a:t>
            </a:r>
          </a:p>
          <a:p>
            <a:pPr marL="1377950" indent="-1377950">
              <a:buNone/>
              <a:tabLst>
                <a:tab pos="573088" algn="l"/>
                <a:tab pos="1377950" algn="l"/>
              </a:tabLst>
            </a:pPr>
            <a:r>
              <a:rPr lang="en-US" sz="8800" dirty="0"/>
              <a:t>	</a:t>
            </a:r>
            <a:r>
              <a:rPr lang="en-US" sz="8800" dirty="0" smtClean="0"/>
              <a:t>SS23.	Types:  Individual – Only 1 person worked on the project and presented it alone; Small group – 2 to 5 students worked on the project and will present the project together.</a:t>
            </a:r>
          </a:p>
          <a:p>
            <a:pPr marL="1377950" indent="-1377950">
              <a:buNone/>
              <a:tabLst>
                <a:tab pos="573088" algn="l"/>
                <a:tab pos="1377950" algn="l"/>
              </a:tabLst>
            </a:pPr>
            <a:r>
              <a:rPr lang="en-US" sz="8800" dirty="0"/>
              <a:t>	</a:t>
            </a:r>
            <a:r>
              <a:rPr lang="en-US" sz="8800" dirty="0" smtClean="0"/>
              <a:t>SS24.	A RESA may submit no more than ONE 1</a:t>
            </a:r>
            <a:r>
              <a:rPr lang="en-US" sz="8800" baseline="30000" dirty="0" smtClean="0"/>
              <a:t>st</a:t>
            </a:r>
            <a:r>
              <a:rPr lang="en-US" sz="8800" dirty="0" smtClean="0"/>
              <a:t> place project in each division / category / type for competition at the state fair.  It is thus possible for a county to send 18 individual and 18 small group projects to the RESA district fair and the RESA could send 36 projects to the State Fair (18 individual and 18 small group).</a:t>
            </a:r>
          </a:p>
          <a:p>
            <a:pPr marL="1377950" indent="-1377950">
              <a:buNone/>
              <a:tabLst>
                <a:tab pos="573088" algn="l"/>
                <a:tab pos="1377950" algn="l"/>
              </a:tabLst>
            </a:pPr>
            <a:r>
              <a:rPr lang="en-US" sz="8800" dirty="0"/>
              <a:t>	</a:t>
            </a:r>
            <a:r>
              <a:rPr lang="en-US" sz="8800" dirty="0" smtClean="0"/>
              <a:t>SS25.	Projects in a specific division / category/ type will compete only against other projects of the same division / category / type.</a:t>
            </a:r>
          </a:p>
          <a:p>
            <a:pPr marL="1377950" indent="-1377950">
              <a:buNone/>
              <a:tabLst>
                <a:tab pos="573088" algn="l"/>
                <a:tab pos="1377950" algn="l"/>
              </a:tabLst>
            </a:pPr>
            <a:r>
              <a:rPr lang="en-US" sz="8800" dirty="0"/>
              <a:t>	</a:t>
            </a:r>
            <a:r>
              <a:rPr lang="en-US" sz="8800" dirty="0" smtClean="0"/>
              <a:t>SS26.	If a classification is questioned, a final determination will be made by the school, county, RESA or state coordinator.</a:t>
            </a:r>
            <a:endParaRPr lang="en-US" sz="6500" dirty="0"/>
          </a:p>
        </p:txBody>
      </p:sp>
    </p:spTree>
    <p:extLst>
      <p:ext uri="{BB962C8B-B14F-4D97-AF65-F5344CB8AC3E}">
        <p14:creationId xmlns:p14="http://schemas.microsoft.com/office/powerpoint/2010/main" val="1879213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122830"/>
            <a:ext cx="8925635" cy="6735170"/>
          </a:xfrm>
        </p:spPr>
        <p:txBody>
          <a:bodyPr>
            <a:normAutofit fontScale="25000" lnSpcReduction="20000"/>
          </a:bodyPr>
          <a:lstStyle/>
          <a:p>
            <a:pPr marL="0" indent="0">
              <a:buNone/>
            </a:pPr>
            <a:r>
              <a:rPr lang="en-US" sz="9600" dirty="0" smtClean="0"/>
              <a:t>VI.	Project Displays</a:t>
            </a:r>
          </a:p>
          <a:p>
            <a:pPr marL="1377950" indent="-1377950">
              <a:buNone/>
              <a:tabLst>
                <a:tab pos="573088" algn="l"/>
                <a:tab pos="1377950" algn="l"/>
              </a:tabLst>
            </a:pPr>
            <a:r>
              <a:rPr lang="en-US" dirty="0" smtClean="0"/>
              <a:t>	</a:t>
            </a:r>
            <a:r>
              <a:rPr lang="en-US" sz="8800" dirty="0" smtClean="0"/>
              <a:t>SS27.	Each project must include a physical display.</a:t>
            </a:r>
          </a:p>
          <a:p>
            <a:pPr marL="1377950" indent="-1377950">
              <a:buNone/>
              <a:tabLst>
                <a:tab pos="573088" algn="l"/>
                <a:tab pos="1377950" algn="l"/>
              </a:tabLst>
            </a:pPr>
            <a:r>
              <a:rPr lang="en-US" sz="8800" dirty="0"/>
              <a:t>	</a:t>
            </a:r>
            <a:r>
              <a:rPr lang="en-US" sz="8800" dirty="0" smtClean="0"/>
              <a:t>SS28.	A project display must be no larger than 30 in front to back, 36 in wide and 48 in high  This display must be assembled on tables provided by the WV State Social Studies Fair.  Students are NOT permitted to bring their own tables.</a:t>
            </a:r>
          </a:p>
          <a:p>
            <a:pPr marL="1377950" indent="-1377950">
              <a:buNone/>
              <a:tabLst>
                <a:tab pos="573088" algn="l"/>
                <a:tab pos="1377950" algn="l"/>
              </a:tabLst>
            </a:pPr>
            <a:r>
              <a:rPr lang="en-US" sz="8800" dirty="0"/>
              <a:t>	</a:t>
            </a:r>
            <a:r>
              <a:rPr lang="en-US" sz="8800" dirty="0" smtClean="0"/>
              <a:t>SS29.	The space under the table directly beneath the project may be used for storage.</a:t>
            </a:r>
          </a:p>
          <a:p>
            <a:pPr marL="1377950" indent="-1377950">
              <a:buNone/>
              <a:tabLst>
                <a:tab pos="573088" algn="l"/>
                <a:tab pos="1377950" algn="l"/>
              </a:tabLst>
            </a:pPr>
            <a:r>
              <a:rPr lang="en-US" sz="8800" dirty="0"/>
              <a:t>	</a:t>
            </a:r>
            <a:r>
              <a:rPr lang="en-US" sz="8800" dirty="0" smtClean="0"/>
              <a:t>SS30.	Items may hang from the front of the table (table cloths, charts, etc.)</a:t>
            </a:r>
          </a:p>
          <a:p>
            <a:pPr marL="1377950" indent="-1377950">
              <a:buNone/>
              <a:tabLst>
                <a:tab pos="573088" algn="l"/>
                <a:tab pos="1377950" algn="l"/>
              </a:tabLst>
            </a:pPr>
            <a:r>
              <a:rPr lang="en-US" sz="8800" dirty="0"/>
              <a:t>	</a:t>
            </a:r>
            <a:r>
              <a:rPr lang="en-US" sz="8800" dirty="0" smtClean="0"/>
              <a:t>SS31.	Display items may NOT be placed in the aisle.</a:t>
            </a:r>
          </a:p>
          <a:p>
            <a:pPr marL="1377950" indent="-1377950">
              <a:buNone/>
              <a:tabLst>
                <a:tab pos="573088" algn="l"/>
                <a:tab pos="1377950" algn="l"/>
              </a:tabLst>
            </a:pPr>
            <a:r>
              <a:rPr lang="en-US" sz="8800" dirty="0"/>
              <a:t>	</a:t>
            </a:r>
            <a:r>
              <a:rPr lang="en-US" sz="8800" dirty="0" smtClean="0"/>
              <a:t>SS32.	The physical display must be self-explanatory.</a:t>
            </a:r>
          </a:p>
          <a:p>
            <a:pPr marL="1377950" indent="-1377950">
              <a:buNone/>
              <a:tabLst>
                <a:tab pos="573088" algn="l"/>
                <a:tab pos="1377950" algn="l"/>
              </a:tabLst>
            </a:pPr>
            <a:r>
              <a:rPr lang="en-US" sz="8800" dirty="0"/>
              <a:t>	</a:t>
            </a:r>
            <a:r>
              <a:rPr lang="en-US" sz="8800" dirty="0" smtClean="0"/>
              <a:t>SS33.	Items of value should NOT be left unattended with the project display.  This includes computers, DVD players, MP3 players, digital photo frames, collectible items (coins, stamps, etc.), and any artifacts that might be easily pilfered.  Such items should remain in the student’s possession at all times.  Judges will allow time for students to return these items to the project display immediately prior to the oral presentation.</a:t>
            </a:r>
            <a:endParaRPr lang="en-US" sz="6500" dirty="0"/>
          </a:p>
        </p:txBody>
      </p:sp>
    </p:spTree>
    <p:extLst>
      <p:ext uri="{BB962C8B-B14F-4D97-AF65-F5344CB8AC3E}">
        <p14:creationId xmlns:p14="http://schemas.microsoft.com/office/powerpoint/2010/main" val="341317472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122830"/>
            <a:ext cx="8925635" cy="6735170"/>
          </a:xfrm>
        </p:spPr>
        <p:txBody>
          <a:bodyPr>
            <a:normAutofit fontScale="25000" lnSpcReduction="20000"/>
          </a:bodyPr>
          <a:lstStyle/>
          <a:p>
            <a:pPr marL="0" indent="0">
              <a:buNone/>
            </a:pPr>
            <a:r>
              <a:rPr lang="en-US" sz="9600" dirty="0" smtClean="0"/>
              <a:t>VII.	Electronic Devices</a:t>
            </a:r>
          </a:p>
          <a:p>
            <a:pPr marL="1377950" indent="-1377950">
              <a:buNone/>
              <a:tabLst>
                <a:tab pos="573088" algn="l"/>
                <a:tab pos="1377950" algn="l"/>
              </a:tabLst>
            </a:pPr>
            <a:r>
              <a:rPr lang="en-US" dirty="0" smtClean="0"/>
              <a:t>	</a:t>
            </a:r>
            <a:r>
              <a:rPr lang="en-US" sz="8800" dirty="0" smtClean="0"/>
              <a:t>SS34.	Electronic devices (personal laptop, DVD player, MP3 players, cell phones, digital cameras, hand-held gaming equipment or audio recorders may be incorporated into the physical display and/or oral presentation.  Electronic devices should not be left with the project display.  Such items should remain in the student’s possession at all times.</a:t>
            </a:r>
          </a:p>
          <a:p>
            <a:pPr marL="1377950" indent="-1377950">
              <a:buNone/>
              <a:tabLst>
                <a:tab pos="573088" algn="l"/>
                <a:tab pos="1377950" algn="l"/>
              </a:tabLst>
            </a:pPr>
            <a:r>
              <a:rPr lang="en-US" sz="8800" dirty="0"/>
              <a:t>	</a:t>
            </a:r>
            <a:r>
              <a:rPr lang="en-US" sz="8800" dirty="0" smtClean="0"/>
              <a:t>SS35.	Computer and electronic devices must be provided by the student.</a:t>
            </a:r>
          </a:p>
          <a:p>
            <a:pPr marL="1377950" indent="-1377950">
              <a:buNone/>
              <a:tabLst>
                <a:tab pos="573088" algn="l"/>
                <a:tab pos="1377950" algn="l"/>
              </a:tabLst>
            </a:pPr>
            <a:r>
              <a:rPr lang="en-US" sz="8800" dirty="0"/>
              <a:t>	</a:t>
            </a:r>
            <a:r>
              <a:rPr lang="en-US" sz="8800" dirty="0" smtClean="0"/>
              <a:t>SS36.	Sound may be played at the time of the oral presentation ONLY.  Volume must be limited so it does not interfere with other students’ presentations.</a:t>
            </a:r>
          </a:p>
          <a:p>
            <a:pPr marL="1377950" indent="-1377950">
              <a:buNone/>
              <a:tabLst>
                <a:tab pos="573088" algn="l"/>
                <a:tab pos="1377950" algn="l"/>
              </a:tabLst>
            </a:pPr>
            <a:r>
              <a:rPr lang="en-US" sz="8800" dirty="0"/>
              <a:t>	</a:t>
            </a:r>
            <a:r>
              <a:rPr lang="en-US" sz="8800" dirty="0" smtClean="0"/>
              <a:t>SS37.	Electrical outlets will NOT be provided for project displays.  All electronic devices must be battered operated.</a:t>
            </a:r>
          </a:p>
          <a:p>
            <a:pPr marL="1377950" indent="-1377950">
              <a:buNone/>
              <a:tabLst>
                <a:tab pos="573088" algn="l"/>
                <a:tab pos="1377950" algn="l"/>
              </a:tabLst>
            </a:pPr>
            <a:r>
              <a:rPr lang="en-US" sz="8800" dirty="0"/>
              <a:t>	</a:t>
            </a:r>
            <a:r>
              <a:rPr lang="en-US" sz="8800" dirty="0" smtClean="0"/>
              <a:t>SS38.	An internet connection may be used as part of a project display ONLY if the student provides a means of connecting (laptop air card or phone with 3G connectivity).  At the State level competition, use of the Charleston Civic Center’s internet connection (wireless or wired) will not be authorized under any circumstances.</a:t>
            </a:r>
            <a:endParaRPr lang="en-US" sz="6500" dirty="0"/>
          </a:p>
        </p:txBody>
      </p:sp>
    </p:spTree>
    <p:extLst>
      <p:ext uri="{BB962C8B-B14F-4D97-AF65-F5344CB8AC3E}">
        <p14:creationId xmlns:p14="http://schemas.microsoft.com/office/powerpoint/2010/main" val="254186648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marL="0" indent="0">
              <a:spcBef>
                <a:spcPts val="0"/>
              </a:spcBef>
              <a:buNone/>
              <a:tabLst>
                <a:tab pos="627063" algn="l"/>
              </a:tabLst>
            </a:pPr>
            <a:r>
              <a:rPr lang="en-US" sz="2000" dirty="0" smtClean="0"/>
              <a:t>VIII.	Written Abstracts</a:t>
            </a:r>
          </a:p>
          <a:p>
            <a:pPr marL="1377950" indent="-1377950">
              <a:spcBef>
                <a:spcPts val="0"/>
              </a:spcBef>
              <a:buNone/>
              <a:tabLst>
                <a:tab pos="573088" algn="l"/>
                <a:tab pos="1377950" algn="l"/>
              </a:tabLst>
            </a:pPr>
            <a:r>
              <a:rPr lang="en-US" sz="2000" dirty="0" smtClean="0"/>
              <a:t>	SS39.	</a:t>
            </a:r>
            <a:r>
              <a:rPr lang="en-US" sz="2000" b="1" dirty="0" smtClean="0">
                <a:solidFill>
                  <a:srgbClr val="0070C0"/>
                </a:solidFill>
              </a:rPr>
              <a:t>Each project must have a written abstract in the approved format (see abstract template).  The abstract must remain with the project display at all times.</a:t>
            </a:r>
          </a:p>
          <a:p>
            <a:pPr marL="1377950" indent="-1377950">
              <a:spcBef>
                <a:spcPts val="0"/>
              </a:spcBef>
              <a:buNone/>
              <a:tabLst>
                <a:tab pos="573088" algn="l"/>
                <a:tab pos="1377950" algn="l"/>
              </a:tabLst>
            </a:pPr>
            <a:r>
              <a:rPr lang="en-US" sz="2000" dirty="0"/>
              <a:t>	</a:t>
            </a:r>
            <a:r>
              <a:rPr lang="en-US" sz="2000" dirty="0" smtClean="0"/>
              <a:t>SS40.	Abstracts may be handwritten or typed.</a:t>
            </a:r>
          </a:p>
          <a:p>
            <a:pPr marL="1377950" indent="-1377950">
              <a:spcBef>
                <a:spcPts val="0"/>
              </a:spcBef>
              <a:buNone/>
              <a:tabLst>
                <a:tab pos="573088" algn="l"/>
                <a:tab pos="1377950" algn="l"/>
              </a:tabLst>
            </a:pPr>
            <a:r>
              <a:rPr lang="en-US" sz="2000" dirty="0"/>
              <a:t>	</a:t>
            </a:r>
            <a:r>
              <a:rPr lang="en-US" sz="2000" dirty="0" smtClean="0"/>
              <a:t>SS41.	Points may be deducted for grammatical and spelling errors.</a:t>
            </a:r>
          </a:p>
          <a:p>
            <a:pPr marL="0" indent="0">
              <a:spcBef>
                <a:spcPts val="300"/>
              </a:spcBef>
              <a:buNone/>
              <a:tabLst>
                <a:tab pos="573088" algn="l"/>
                <a:tab pos="1377950" algn="l"/>
              </a:tabLst>
            </a:pPr>
            <a:r>
              <a:rPr lang="en-US" sz="2000" dirty="0" smtClean="0"/>
              <a:t>IX.	Oral Presentation</a:t>
            </a:r>
          </a:p>
          <a:p>
            <a:pPr marL="1377950" indent="-1377950">
              <a:spcBef>
                <a:spcPts val="0"/>
              </a:spcBef>
              <a:buNone/>
              <a:tabLst>
                <a:tab pos="573088" algn="l"/>
                <a:tab pos="1377950" algn="l"/>
              </a:tabLst>
            </a:pPr>
            <a:r>
              <a:rPr lang="en-US" sz="2000" dirty="0"/>
              <a:t>	</a:t>
            </a:r>
            <a:r>
              <a:rPr lang="en-US" sz="2000" dirty="0" smtClean="0"/>
              <a:t>SS42.	</a:t>
            </a:r>
            <a:r>
              <a:rPr lang="en-US" sz="2000" b="1" dirty="0" smtClean="0">
                <a:solidFill>
                  <a:srgbClr val="0070C0"/>
                </a:solidFill>
              </a:rPr>
              <a:t>All projects will include an oral presentation.  Participants should notify fair officials IMMEDIATELY if they are denied the opportunity to deliver their complete oral presentation.</a:t>
            </a:r>
          </a:p>
          <a:p>
            <a:pPr marL="1377950" indent="-1377950">
              <a:spcBef>
                <a:spcPts val="0"/>
              </a:spcBef>
              <a:buNone/>
              <a:tabLst>
                <a:tab pos="573088" algn="l"/>
                <a:tab pos="1377950" algn="l"/>
              </a:tabLst>
            </a:pPr>
            <a:r>
              <a:rPr lang="en-US" sz="2000" dirty="0"/>
              <a:t>	</a:t>
            </a:r>
            <a:r>
              <a:rPr lang="en-US" sz="2000" dirty="0" smtClean="0"/>
              <a:t>SS43.	Oral presentations for individual projects must not exceed 5 minutes.  Oral presentations for small group projects must not exceed 10 minutes in length.  The question and answer period is not included in the oral presentation time limit.</a:t>
            </a:r>
          </a:p>
          <a:p>
            <a:pPr marL="1377950" indent="-1377950">
              <a:spcBef>
                <a:spcPts val="0"/>
              </a:spcBef>
              <a:buNone/>
              <a:tabLst>
                <a:tab pos="573088" algn="l"/>
                <a:tab pos="1377950" algn="l"/>
              </a:tabLst>
            </a:pPr>
            <a:r>
              <a:rPr lang="en-US" sz="2000" dirty="0"/>
              <a:t>	</a:t>
            </a:r>
            <a:r>
              <a:rPr lang="en-US" sz="2000" dirty="0" smtClean="0"/>
              <a:t>SS44.	Each student participant in a small group must have a speaking part in the oral presentation.</a:t>
            </a:r>
          </a:p>
          <a:p>
            <a:pPr marL="1377950" indent="-1377950">
              <a:spcBef>
                <a:spcPts val="0"/>
              </a:spcBef>
              <a:buNone/>
              <a:tabLst>
                <a:tab pos="573088" algn="l"/>
                <a:tab pos="1377950" algn="l"/>
              </a:tabLst>
            </a:pPr>
            <a:r>
              <a:rPr lang="en-US" sz="2000" dirty="0"/>
              <a:t>	</a:t>
            </a:r>
            <a:r>
              <a:rPr lang="en-US" sz="2000" dirty="0" smtClean="0"/>
              <a:t>SS45.	Each student should be prepared to respond to questions from judges.</a:t>
            </a:r>
          </a:p>
          <a:p>
            <a:pPr marL="1377950" indent="-1377950">
              <a:spcBef>
                <a:spcPts val="0"/>
              </a:spcBef>
              <a:buNone/>
              <a:tabLst>
                <a:tab pos="573088" algn="l"/>
                <a:tab pos="1377950" algn="l"/>
              </a:tabLst>
            </a:pPr>
            <a:r>
              <a:rPr lang="en-US" sz="2000" dirty="0"/>
              <a:t>	</a:t>
            </a:r>
            <a:r>
              <a:rPr lang="en-US" sz="2000" dirty="0" smtClean="0"/>
              <a:t>SS46.	If a member of the small group has an acceptable excuse for being unable to attend, the other members of the group may represent the project.</a:t>
            </a:r>
          </a:p>
          <a:p>
            <a:pPr marL="1377950" indent="-1377950">
              <a:spcBef>
                <a:spcPts val="0"/>
              </a:spcBef>
              <a:buNone/>
              <a:tabLst>
                <a:tab pos="573088" algn="l"/>
                <a:tab pos="1377950" algn="l"/>
              </a:tabLst>
            </a:pPr>
            <a:r>
              <a:rPr lang="en-US" sz="2000" dirty="0"/>
              <a:t>	</a:t>
            </a:r>
            <a:r>
              <a:rPr lang="en-US" sz="2000" dirty="0" smtClean="0"/>
              <a:t>SS47.	Oral presentations may not be pre-recorded unless they are by members of a project in the international category residing outside the U.S.</a:t>
            </a:r>
          </a:p>
        </p:txBody>
      </p:sp>
    </p:spTree>
    <p:extLst>
      <p:ext uri="{BB962C8B-B14F-4D97-AF65-F5344CB8AC3E}">
        <p14:creationId xmlns:p14="http://schemas.microsoft.com/office/powerpoint/2010/main" val="322977191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5534"/>
            <a:ext cx="9144000" cy="6636736"/>
          </a:xfrm>
        </p:spPr>
        <p:txBody>
          <a:bodyPr>
            <a:normAutofit fontScale="25000" lnSpcReduction="20000"/>
          </a:bodyPr>
          <a:lstStyle/>
          <a:p>
            <a:pPr marL="0" indent="0">
              <a:buNone/>
            </a:pPr>
            <a:r>
              <a:rPr lang="en-US" sz="9600" dirty="0" smtClean="0"/>
              <a:t>X.	Judging and Awards</a:t>
            </a:r>
          </a:p>
          <a:p>
            <a:pPr marL="1377950" indent="-1377950">
              <a:buNone/>
              <a:tabLst>
                <a:tab pos="573088" algn="l"/>
                <a:tab pos="1377950" algn="l"/>
              </a:tabLst>
            </a:pPr>
            <a:r>
              <a:rPr lang="en-US" dirty="0" smtClean="0"/>
              <a:t>	</a:t>
            </a:r>
            <a:r>
              <a:rPr lang="en-US" sz="8800" dirty="0" smtClean="0"/>
              <a:t>SS48.	Each project at the state level competition will be assigned a judging time and project number.  Project numbers will be posted to the State Studies Fair website, </a:t>
            </a:r>
            <a:r>
              <a:rPr lang="en-US" sz="8800" dirty="0" smtClean="0">
                <a:hlinkClick r:id="rId3"/>
              </a:rPr>
              <a:t>www.wvssfair.com</a:t>
            </a:r>
            <a:r>
              <a:rPr lang="en-US" sz="8800" dirty="0" smtClean="0"/>
              <a:t>, at least one week prior to the fair date.  Judging times will NOT be provided prior to the fair date.  Requests for time changes or for specific judging times will NOT be honored.</a:t>
            </a:r>
          </a:p>
          <a:p>
            <a:pPr marL="1377950" indent="-1377950">
              <a:buNone/>
              <a:tabLst>
                <a:tab pos="573088" algn="l"/>
                <a:tab pos="1377950" algn="l"/>
              </a:tabLst>
            </a:pPr>
            <a:r>
              <a:rPr lang="en-US" sz="8800" dirty="0"/>
              <a:t>	</a:t>
            </a:r>
            <a:r>
              <a:rPr lang="en-US" sz="8800" dirty="0" smtClean="0"/>
              <a:t>SS49.	First, second, and third place may be given to the highest scoring projects in each Division/Category/Type that meet minimum score requirements.  A project must score a minimum of 90 points out of 100 points to be identified as a 1</a:t>
            </a:r>
            <a:r>
              <a:rPr lang="en-US" sz="8800" baseline="30000" dirty="0" smtClean="0"/>
              <a:t>st</a:t>
            </a:r>
            <a:r>
              <a:rPr lang="en-US" sz="8800" dirty="0" smtClean="0"/>
              <a:t> place winner, 80/above to be identified as a 2</a:t>
            </a:r>
            <a:r>
              <a:rPr lang="en-US" sz="8800" baseline="30000" dirty="0" smtClean="0"/>
              <a:t>nd</a:t>
            </a:r>
            <a:r>
              <a:rPr lang="en-US" sz="8800" dirty="0" smtClean="0"/>
              <a:t> place winner, 70/above to be identified as a 3</a:t>
            </a:r>
            <a:r>
              <a:rPr lang="en-US" sz="8800" baseline="30000" dirty="0" smtClean="0"/>
              <a:t>rd</a:t>
            </a:r>
            <a:r>
              <a:rPr lang="en-US" sz="8800" dirty="0" smtClean="0"/>
              <a:t> place winner.  Because of the minimum score requirements, it’s possible for a category to have no winning projects.  Honorable mention awards are granted upon the judges’ recommendation and are not dependent upon the score.</a:t>
            </a:r>
          </a:p>
          <a:p>
            <a:pPr marL="1377950" indent="-1377950">
              <a:buNone/>
              <a:tabLst>
                <a:tab pos="573088" algn="l"/>
                <a:tab pos="1377950" algn="l"/>
              </a:tabLst>
            </a:pPr>
            <a:r>
              <a:rPr lang="en-US" sz="8800" dirty="0"/>
              <a:t>	</a:t>
            </a:r>
            <a:r>
              <a:rPr lang="en-US" sz="8800" dirty="0" smtClean="0"/>
              <a:t>SS50.	Ties for 1</a:t>
            </a:r>
            <a:r>
              <a:rPr lang="en-US" sz="8800" baseline="30000" dirty="0" smtClean="0"/>
              <a:t>st</a:t>
            </a:r>
            <a:r>
              <a:rPr lang="en-US" sz="8800" dirty="0" smtClean="0"/>
              <a:t>, 2</a:t>
            </a:r>
            <a:r>
              <a:rPr lang="en-US" sz="8800" baseline="30000" dirty="0" smtClean="0"/>
              <a:t>nd</a:t>
            </a:r>
            <a:r>
              <a:rPr lang="en-US" sz="8800" dirty="0"/>
              <a:t> </a:t>
            </a:r>
            <a:r>
              <a:rPr lang="en-US" sz="8800" dirty="0" smtClean="0"/>
              <a:t>and 3</a:t>
            </a:r>
            <a:r>
              <a:rPr lang="en-US" sz="8800" baseline="30000" dirty="0" smtClean="0"/>
              <a:t>rd</a:t>
            </a:r>
            <a:r>
              <a:rPr lang="en-US" sz="8800" dirty="0" smtClean="0"/>
              <a:t> place awards are not permitted at the school, county RESA or state level.</a:t>
            </a:r>
          </a:p>
          <a:p>
            <a:pPr marL="1377950" indent="-1377950">
              <a:buNone/>
              <a:tabLst>
                <a:tab pos="573088" algn="l"/>
                <a:tab pos="1377950" algn="l"/>
              </a:tabLst>
            </a:pPr>
            <a:r>
              <a:rPr lang="en-US" sz="8800" dirty="0"/>
              <a:t>	</a:t>
            </a:r>
            <a:r>
              <a:rPr lang="en-US" sz="8800" dirty="0" smtClean="0"/>
              <a:t>SS51.	At the State Social Studies Fair, winning projects will be identified with a ribbon/sticker prior to the public viewing.  Only those students whose projects are identified with a sticker/ribbon are required to remain for the award ceremony.  Students who are unable to attend the award ceremony must identify someone to receive their award.  Awards will NOT be mailed.</a:t>
            </a:r>
            <a:endParaRPr lang="en-US" sz="6500" dirty="0"/>
          </a:p>
        </p:txBody>
      </p:sp>
    </p:spTree>
    <p:extLst>
      <p:ext uri="{BB962C8B-B14F-4D97-AF65-F5344CB8AC3E}">
        <p14:creationId xmlns:p14="http://schemas.microsoft.com/office/powerpoint/2010/main" val="277420992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fontScale="25000" lnSpcReduction="20000"/>
          </a:bodyPr>
          <a:lstStyle/>
          <a:p>
            <a:pPr marL="0" indent="0">
              <a:buNone/>
            </a:pPr>
            <a:r>
              <a:rPr lang="en-US" sz="9600" dirty="0" smtClean="0"/>
              <a:t>X.	Judging and Awards Continued</a:t>
            </a:r>
          </a:p>
          <a:p>
            <a:pPr marL="1377950" indent="-1377950">
              <a:buNone/>
              <a:tabLst>
                <a:tab pos="573088" algn="l"/>
                <a:tab pos="1377950" algn="l"/>
              </a:tabLst>
            </a:pPr>
            <a:r>
              <a:rPr lang="en-US" dirty="0" smtClean="0"/>
              <a:t>	</a:t>
            </a:r>
            <a:r>
              <a:rPr lang="en-US" sz="8800" dirty="0" smtClean="0"/>
              <a:t>SS52.	Access to the project display room is limited to fair officials, judges and students during the scheduled judging period.  Parents and teachers may not accompany students into the project display area during the scheduled judging period.</a:t>
            </a:r>
          </a:p>
          <a:p>
            <a:pPr marL="1377950" indent="-1377950">
              <a:buNone/>
              <a:tabLst>
                <a:tab pos="573088" algn="l"/>
                <a:tab pos="1377950" algn="l"/>
              </a:tabLst>
            </a:pPr>
            <a:r>
              <a:rPr lang="en-US" sz="8800" dirty="0"/>
              <a:t>	</a:t>
            </a:r>
            <a:r>
              <a:rPr lang="en-US" sz="8800" dirty="0" smtClean="0"/>
              <a:t>SS53.	Projects may not be removed until after the public viewing.  Students who are unable to retrieve their projects following the public viewing and awards ceremony must identify someone to do so.  Anything left at the fair will be discard at the conclusion of the event.</a:t>
            </a:r>
          </a:p>
          <a:p>
            <a:pPr marL="1377950" indent="-1377950">
              <a:buNone/>
              <a:tabLst>
                <a:tab pos="573088" algn="l"/>
                <a:tab pos="1377950" algn="l"/>
              </a:tabLst>
            </a:pPr>
            <a:r>
              <a:rPr lang="en-US" sz="8800" dirty="0"/>
              <a:t>	</a:t>
            </a:r>
            <a:r>
              <a:rPr lang="en-US" sz="8800" dirty="0" smtClean="0"/>
              <a:t>SS54.	Projects that win first place at the state level will not be eligible to compete in school, county, RESA or state fairs in subsequent years.</a:t>
            </a:r>
          </a:p>
          <a:p>
            <a:pPr marL="1377950" indent="-1377950">
              <a:buNone/>
              <a:tabLst>
                <a:tab pos="573088" algn="l"/>
                <a:tab pos="1377950" algn="l"/>
              </a:tabLst>
            </a:pPr>
            <a:r>
              <a:rPr lang="en-US" sz="8800" dirty="0"/>
              <a:t>	</a:t>
            </a:r>
            <a:r>
              <a:rPr lang="en-US" sz="8800" dirty="0" smtClean="0"/>
              <a:t>SS55.	Issues/concerns about the judging process, particularly those issues related to oral presentations, must be addressed with the fair coordinator immediately.  It is often impossible to resolve such matters after a category has closed and judges have been dismissed.</a:t>
            </a:r>
          </a:p>
          <a:p>
            <a:pPr marL="1377950" indent="-1377950">
              <a:buNone/>
              <a:tabLst>
                <a:tab pos="573088" algn="l"/>
                <a:tab pos="1377950" algn="l"/>
              </a:tabLst>
            </a:pPr>
            <a:r>
              <a:rPr lang="en-US" sz="8800" dirty="0"/>
              <a:t>	</a:t>
            </a:r>
            <a:r>
              <a:rPr lang="en-US" sz="8800" dirty="0" smtClean="0"/>
              <a:t>SS56.	</a:t>
            </a:r>
            <a:r>
              <a:rPr lang="en-US" sz="8800" b="1" dirty="0" smtClean="0">
                <a:solidFill>
                  <a:srgbClr val="0070C0"/>
                </a:solidFill>
              </a:rPr>
              <a:t>At the state level, student copies of the score cards will be provided to the county fair coordinators ONLY.  Score cards will not be released to students/parents.</a:t>
            </a:r>
            <a:endParaRPr lang="en-US" sz="6500" b="1" dirty="0">
              <a:solidFill>
                <a:srgbClr val="0070C0"/>
              </a:solidFill>
            </a:endParaRPr>
          </a:p>
        </p:txBody>
      </p:sp>
    </p:spTree>
    <p:extLst>
      <p:ext uri="{BB962C8B-B14F-4D97-AF65-F5344CB8AC3E}">
        <p14:creationId xmlns:p14="http://schemas.microsoft.com/office/powerpoint/2010/main" val="262023816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fontScale="25000" lnSpcReduction="20000"/>
          </a:bodyPr>
          <a:lstStyle/>
          <a:p>
            <a:pPr marL="0" indent="0">
              <a:buNone/>
            </a:pPr>
            <a:r>
              <a:rPr lang="en-US" sz="9600" dirty="0" smtClean="0"/>
              <a:t>XI.	Prohibited Items</a:t>
            </a:r>
          </a:p>
          <a:p>
            <a:pPr marL="1377950" indent="-1377950">
              <a:buNone/>
              <a:tabLst>
                <a:tab pos="573088" algn="l"/>
                <a:tab pos="1377950" algn="l"/>
              </a:tabLst>
            </a:pPr>
            <a:r>
              <a:rPr lang="en-US" dirty="0" smtClean="0"/>
              <a:t>	</a:t>
            </a:r>
            <a:r>
              <a:rPr lang="en-US" sz="8800" dirty="0" smtClean="0"/>
              <a:t>SS57.	The following are prohibited at all levels of competition (school, county, RESA and state):</a:t>
            </a:r>
          </a:p>
          <a:p>
            <a:pPr marL="1828800" indent="-1828800">
              <a:buNone/>
              <a:tabLst>
                <a:tab pos="573088" algn="l"/>
                <a:tab pos="1377950" algn="l"/>
              </a:tabLst>
            </a:pPr>
            <a:r>
              <a:rPr lang="en-US" sz="8800" dirty="0"/>
              <a:t>	</a:t>
            </a:r>
            <a:r>
              <a:rPr lang="en-US" sz="8800" dirty="0" smtClean="0"/>
              <a:t>	a.	Live animals</a:t>
            </a:r>
          </a:p>
          <a:p>
            <a:pPr marL="1828800" indent="-1828800">
              <a:buNone/>
              <a:tabLst>
                <a:tab pos="573088" algn="l"/>
                <a:tab pos="1377950" algn="l"/>
              </a:tabLst>
            </a:pPr>
            <a:r>
              <a:rPr lang="en-US" sz="8800" dirty="0"/>
              <a:t>	</a:t>
            </a:r>
            <a:r>
              <a:rPr lang="en-US" sz="8800" dirty="0" smtClean="0"/>
              <a:t>	b.	Flames, highly flammable materials, or sources of heat (hot plates, etc.)</a:t>
            </a:r>
          </a:p>
          <a:p>
            <a:pPr marL="1828800" indent="-1828800">
              <a:buNone/>
              <a:tabLst>
                <a:tab pos="573088" algn="l"/>
                <a:tab pos="1377950" algn="l"/>
              </a:tabLst>
            </a:pPr>
            <a:r>
              <a:rPr lang="en-US" sz="8800" dirty="0"/>
              <a:t>	</a:t>
            </a:r>
            <a:r>
              <a:rPr lang="en-US" sz="8800" dirty="0" smtClean="0"/>
              <a:t>	c.	Dry ice</a:t>
            </a:r>
          </a:p>
          <a:p>
            <a:pPr marL="1828800" indent="-1828800">
              <a:buNone/>
              <a:tabLst>
                <a:tab pos="573088" algn="l"/>
                <a:tab pos="1377950" algn="l"/>
              </a:tabLst>
            </a:pPr>
            <a:r>
              <a:rPr lang="en-US" sz="8800" dirty="0"/>
              <a:t>	</a:t>
            </a:r>
            <a:r>
              <a:rPr lang="en-US" sz="8800" dirty="0" smtClean="0"/>
              <a:t>	d.	Weapons and ammunition (including toys and replicas)</a:t>
            </a:r>
          </a:p>
          <a:p>
            <a:pPr marL="1828800" indent="-1828800">
              <a:buNone/>
              <a:tabLst>
                <a:tab pos="573088" algn="l"/>
                <a:tab pos="1377950" algn="l"/>
              </a:tabLst>
            </a:pPr>
            <a:r>
              <a:rPr lang="en-US" sz="8800" dirty="0"/>
              <a:t>		</a:t>
            </a:r>
            <a:r>
              <a:rPr lang="en-US" sz="8800" dirty="0" smtClean="0"/>
              <a:t>e.	Sharp items (for example:  syringes, needles, knives)</a:t>
            </a:r>
          </a:p>
          <a:p>
            <a:pPr marL="1828800" indent="-1828800">
              <a:buNone/>
              <a:tabLst>
                <a:tab pos="573088" algn="l"/>
                <a:tab pos="1377950" algn="l"/>
              </a:tabLst>
            </a:pPr>
            <a:r>
              <a:rPr lang="en-US" sz="8800" dirty="0"/>
              <a:t>	</a:t>
            </a:r>
            <a:r>
              <a:rPr lang="en-US" sz="8800" dirty="0" smtClean="0"/>
              <a:t>	f.	Tobacco products</a:t>
            </a:r>
          </a:p>
          <a:p>
            <a:pPr marL="1828800" indent="-1828800">
              <a:buNone/>
              <a:tabLst>
                <a:tab pos="573088" algn="l"/>
                <a:tab pos="1377950" algn="l"/>
              </a:tabLst>
            </a:pPr>
            <a:r>
              <a:rPr lang="en-US" sz="8800" dirty="0"/>
              <a:t>	</a:t>
            </a:r>
            <a:r>
              <a:rPr lang="en-US" sz="8800" dirty="0" smtClean="0"/>
              <a:t>	g.	All hazardous substances or devices (for example:  chemicals, poisons and drugs)</a:t>
            </a:r>
          </a:p>
          <a:p>
            <a:pPr marL="1828800" indent="-1828800">
              <a:buNone/>
              <a:tabLst>
                <a:tab pos="573088" algn="l"/>
                <a:tab pos="1377950" algn="l"/>
              </a:tabLst>
            </a:pPr>
            <a:r>
              <a:rPr lang="en-US" sz="8800" dirty="0"/>
              <a:t>	</a:t>
            </a:r>
            <a:r>
              <a:rPr lang="en-US" sz="8800" dirty="0" smtClean="0"/>
              <a:t>	h.	Batteries with open-top cells (for example:  car and motorcycle batteries.</a:t>
            </a:r>
          </a:p>
          <a:p>
            <a:pPr marL="1828800" indent="-1828800">
              <a:buNone/>
              <a:tabLst>
                <a:tab pos="573088" algn="l"/>
                <a:tab pos="1377950" algn="l"/>
              </a:tabLst>
            </a:pPr>
            <a:r>
              <a:rPr lang="en-US" sz="8800" dirty="0"/>
              <a:t>	</a:t>
            </a:r>
            <a:r>
              <a:rPr lang="en-US" sz="8800" dirty="0" smtClean="0"/>
              <a:t>	</a:t>
            </a:r>
            <a:r>
              <a:rPr lang="en-US" sz="8800" dirty="0" err="1" smtClean="0"/>
              <a:t>i</a:t>
            </a:r>
            <a:r>
              <a:rPr lang="en-US" sz="8800" dirty="0" smtClean="0"/>
              <a:t>.	Any item prohibited by WV Board of Education Policies.</a:t>
            </a:r>
          </a:p>
          <a:p>
            <a:pPr marL="1828800" indent="-1828800">
              <a:buNone/>
              <a:tabLst>
                <a:tab pos="573088" algn="l"/>
                <a:tab pos="1377950" algn="l"/>
              </a:tabLst>
            </a:pPr>
            <a:r>
              <a:rPr lang="en-US" sz="8800" dirty="0"/>
              <a:t>	</a:t>
            </a:r>
            <a:r>
              <a:rPr lang="en-US" sz="8800" dirty="0" smtClean="0"/>
              <a:t>	j.	Any item that the fair coordinator deems unsafe or inappropriate for public display.</a:t>
            </a:r>
            <a:endParaRPr lang="en-US" sz="6500" dirty="0"/>
          </a:p>
        </p:txBody>
      </p:sp>
    </p:spTree>
    <p:extLst>
      <p:ext uri="{BB962C8B-B14F-4D97-AF65-F5344CB8AC3E}">
        <p14:creationId xmlns:p14="http://schemas.microsoft.com/office/powerpoint/2010/main" val="309184915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Rules and Regulations for the 2014 WV State History Day Competition</a:t>
            </a:r>
            <a:endParaRPr lang="en-US" dirty="0"/>
          </a:p>
        </p:txBody>
      </p:sp>
      <p:sp>
        <p:nvSpPr>
          <p:cNvPr id="3" name="Content Placeholder 2"/>
          <p:cNvSpPr>
            <a:spLocks noGrp="1"/>
          </p:cNvSpPr>
          <p:nvPr>
            <p:ph idx="1"/>
          </p:nvPr>
        </p:nvSpPr>
        <p:spPr>
          <a:xfrm>
            <a:off x="457200" y="2033516"/>
            <a:ext cx="8229600" cy="4653887"/>
          </a:xfrm>
        </p:spPr>
        <p:txBody>
          <a:bodyPr>
            <a:normAutofit/>
          </a:bodyPr>
          <a:lstStyle/>
          <a:p>
            <a:pPr marL="0" indent="0">
              <a:buNone/>
            </a:pPr>
            <a:r>
              <a:rPr lang="en-US" sz="2400" dirty="0" smtClean="0"/>
              <a:t>I.	Levels of Authority</a:t>
            </a:r>
          </a:p>
          <a:p>
            <a:pPr marL="1146175" indent="-1146175">
              <a:buNone/>
              <a:tabLst>
                <a:tab pos="463550" algn="l"/>
                <a:tab pos="1146175" algn="l"/>
              </a:tabLst>
            </a:pPr>
            <a:r>
              <a:rPr lang="en-US" sz="2200" dirty="0" smtClean="0"/>
              <a:t>	NH1.	</a:t>
            </a:r>
            <a:r>
              <a:rPr lang="en-US" sz="2200" b="1" dirty="0" smtClean="0">
                <a:solidFill>
                  <a:srgbClr val="0070C0"/>
                </a:solidFill>
              </a:rPr>
              <a:t>The State Social Studies Fair coordinator has the final decision on matters pertaining to the fair if these matters are not covered in fair regulations.</a:t>
            </a:r>
          </a:p>
          <a:p>
            <a:pPr marL="1146175" indent="-1146175">
              <a:buNone/>
              <a:tabLst>
                <a:tab pos="463550" algn="l"/>
                <a:tab pos="1146175" algn="l"/>
              </a:tabLst>
            </a:pPr>
            <a:r>
              <a:rPr lang="en-US" sz="2200" dirty="0"/>
              <a:t>	</a:t>
            </a:r>
            <a:r>
              <a:rPr lang="en-US" sz="2200" dirty="0" smtClean="0"/>
              <a:t>NH2.	Disqualification of projects not meeting the project rules is the responsibility of the fair coordinator(s).</a:t>
            </a:r>
          </a:p>
          <a:p>
            <a:pPr marL="1146175" indent="-1146175">
              <a:buNone/>
              <a:tabLst>
                <a:tab pos="463550" algn="l"/>
                <a:tab pos="1146175" algn="l"/>
              </a:tabLst>
            </a:pPr>
            <a:r>
              <a:rPr lang="en-US" sz="2200" dirty="0"/>
              <a:t>	</a:t>
            </a:r>
            <a:r>
              <a:rPr lang="en-US" sz="2200" dirty="0" smtClean="0"/>
              <a:t>NH3.	Any challenge at the state level competition must be submitted within 1 business day following the fair</a:t>
            </a:r>
            <a:endParaRPr lang="en-US" sz="2200" dirty="0"/>
          </a:p>
        </p:txBody>
      </p:sp>
    </p:spTree>
    <p:extLst>
      <p:ext uri="{BB962C8B-B14F-4D97-AF65-F5344CB8AC3E}">
        <p14:creationId xmlns:p14="http://schemas.microsoft.com/office/powerpoint/2010/main" val="385089953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fontScale="85000" lnSpcReduction="20000"/>
          </a:bodyPr>
          <a:lstStyle/>
          <a:p>
            <a:pPr marL="0" indent="0">
              <a:buNone/>
            </a:pPr>
            <a:r>
              <a:rPr lang="en-US" sz="2400" dirty="0" smtClean="0"/>
              <a:t>II.	General Rules</a:t>
            </a:r>
          </a:p>
          <a:p>
            <a:pPr marL="1377950" indent="-1377950">
              <a:buNone/>
              <a:tabLst>
                <a:tab pos="573088" algn="l"/>
                <a:tab pos="1377950" algn="l"/>
              </a:tabLst>
            </a:pPr>
            <a:r>
              <a:rPr lang="en-US" sz="2200" dirty="0" smtClean="0"/>
              <a:t>	NH4.	</a:t>
            </a:r>
            <a:r>
              <a:rPr lang="en-US" sz="2200" b="1" dirty="0" smtClean="0">
                <a:solidFill>
                  <a:srgbClr val="0070C0"/>
                </a:solidFill>
              </a:rPr>
              <a:t>Projects competing in the state level National History Day (NHD) competition must abide by all rules and regulations for the national level National History Day competition as established in the NHD Rules Handbook, </a:t>
            </a:r>
            <a:r>
              <a:rPr lang="en-US" sz="2200" b="1" dirty="0" smtClean="0">
                <a:solidFill>
                  <a:srgbClr val="0070C0"/>
                </a:solidFill>
                <a:hlinkClick r:id="rId3"/>
              </a:rPr>
              <a:t>www.wvssfair.com</a:t>
            </a:r>
            <a:r>
              <a:rPr lang="en-US" sz="2200" b="1" dirty="0" smtClean="0">
                <a:solidFill>
                  <a:srgbClr val="0070C0"/>
                </a:solidFill>
              </a:rPr>
              <a:t> / </a:t>
            </a:r>
            <a:r>
              <a:rPr lang="en-US" sz="2200" b="1" dirty="0" smtClean="0">
                <a:solidFill>
                  <a:srgbClr val="0070C0"/>
                </a:solidFill>
                <a:hlinkClick r:id="rId4"/>
              </a:rPr>
              <a:t>www.nhd.org</a:t>
            </a:r>
            <a:r>
              <a:rPr lang="en-US" sz="2200" b="1" dirty="0" smtClean="0">
                <a:solidFill>
                  <a:srgbClr val="0070C0"/>
                </a:solidFill>
              </a:rPr>
              <a:t>.</a:t>
            </a:r>
          </a:p>
          <a:p>
            <a:pPr marL="1377950" indent="-1377950">
              <a:buNone/>
              <a:tabLst>
                <a:tab pos="573088" algn="l"/>
                <a:tab pos="1377950" algn="l"/>
              </a:tabLst>
            </a:pPr>
            <a:r>
              <a:rPr lang="en-US" sz="2200" dirty="0"/>
              <a:t>	</a:t>
            </a:r>
            <a:r>
              <a:rPr lang="en-US" sz="2200" dirty="0" smtClean="0"/>
              <a:t>NH5.	</a:t>
            </a:r>
            <a:r>
              <a:rPr lang="en-US" sz="2200" b="1" dirty="0" smtClean="0">
                <a:solidFill>
                  <a:srgbClr val="0070C0"/>
                </a:solidFill>
              </a:rPr>
              <a:t>In addition to the rules in the NHD Handbook, projects competing in the state level competition must also abide by all NHD rules in this document (identified by the NH designation in the rule number – NH1, NH2, etc.)  These rules are additions to the NHD rules and are not meant to replace them.  Rules in this document with the SS designation (SS1, SS2, </a:t>
            </a:r>
            <a:r>
              <a:rPr lang="en-US" sz="2200" b="1" dirty="0" err="1" smtClean="0">
                <a:solidFill>
                  <a:srgbClr val="0070C0"/>
                </a:solidFill>
              </a:rPr>
              <a:t>etc</a:t>
            </a:r>
            <a:r>
              <a:rPr lang="en-US" sz="2200" b="1" dirty="0" smtClean="0">
                <a:solidFill>
                  <a:srgbClr val="0070C0"/>
                </a:solidFill>
              </a:rPr>
              <a:t>) do NOT apply to NHD projects.</a:t>
            </a:r>
          </a:p>
          <a:p>
            <a:pPr marL="1377950" indent="-1377950">
              <a:buNone/>
              <a:tabLst>
                <a:tab pos="573088" algn="l"/>
                <a:tab pos="1377950" algn="l"/>
              </a:tabLst>
            </a:pPr>
            <a:r>
              <a:rPr lang="en-US" sz="2200" dirty="0" smtClean="0"/>
              <a:t>III.	Registration</a:t>
            </a:r>
          </a:p>
          <a:p>
            <a:pPr marL="1377950" indent="-1377950">
              <a:buNone/>
              <a:tabLst>
                <a:tab pos="573088" algn="l"/>
                <a:tab pos="1377950" algn="l"/>
              </a:tabLst>
            </a:pPr>
            <a:r>
              <a:rPr lang="en-US" sz="2200" dirty="0" smtClean="0"/>
              <a:t>	NH6.	</a:t>
            </a:r>
            <a:r>
              <a:rPr lang="en-US" sz="2200" b="1" dirty="0" smtClean="0">
                <a:solidFill>
                  <a:srgbClr val="0070C0"/>
                </a:solidFill>
              </a:rPr>
              <a:t>County social studies coordinators will be responsible for registering projects for the state NHD competition at the middle school level.  RESA coordinators will be responsible for registering NHD projects at the high school level.  Information on the registration procedure will be posted to the WV State Social Studies Fair website, </a:t>
            </a:r>
            <a:r>
              <a:rPr lang="en-US" sz="2200" b="1" dirty="0" smtClean="0">
                <a:solidFill>
                  <a:srgbClr val="0070C0"/>
                </a:solidFill>
                <a:hlinkClick r:id="rId3"/>
              </a:rPr>
              <a:t>www.wvssfair.com</a:t>
            </a:r>
            <a:r>
              <a:rPr lang="en-US" sz="2200" b="1" dirty="0" smtClean="0">
                <a:solidFill>
                  <a:srgbClr val="0070C0"/>
                </a:solidFill>
              </a:rPr>
              <a:t>.</a:t>
            </a:r>
          </a:p>
          <a:p>
            <a:pPr marL="1377950" indent="-1377950">
              <a:buNone/>
              <a:tabLst>
                <a:tab pos="573088" algn="l"/>
                <a:tab pos="1377950" algn="l"/>
              </a:tabLst>
            </a:pPr>
            <a:r>
              <a:rPr lang="en-US" sz="2200" dirty="0"/>
              <a:t>	</a:t>
            </a:r>
            <a:r>
              <a:rPr lang="en-US" sz="2200" dirty="0" smtClean="0"/>
              <a:t>NH7.	At the State Social Studies Fair, students are not required to register or “check in” on the day of the fair.  Upon arrival, students may proceed directly to their assigned project numbers and assemble their projects.  Project numbers will be posted to </a:t>
            </a:r>
            <a:r>
              <a:rPr lang="en-US" sz="2200" dirty="0" smtClean="0">
                <a:hlinkClick r:id="rId3"/>
              </a:rPr>
              <a:t>www.wvssfair.com</a:t>
            </a:r>
            <a:r>
              <a:rPr lang="en-US" sz="2200" dirty="0" smtClean="0"/>
              <a:t> at least one week prior to the fair date.</a:t>
            </a:r>
          </a:p>
          <a:p>
            <a:pPr marL="1377950" indent="-1377950">
              <a:buNone/>
              <a:tabLst>
                <a:tab pos="573088" algn="l"/>
                <a:tab pos="1377950" algn="l"/>
              </a:tabLst>
            </a:pPr>
            <a:r>
              <a:rPr lang="en-US" sz="2200" dirty="0"/>
              <a:t>	</a:t>
            </a:r>
            <a:r>
              <a:rPr lang="en-US" sz="2200" dirty="0" smtClean="0"/>
              <a:t>NH8.	It is the responsibility of the county and RESA social studies coordinator to insure the accuracy of registration information (student names, project titles, category selections, etc.) prior to submission.</a:t>
            </a:r>
            <a:endParaRPr lang="en-US" sz="2200" dirty="0"/>
          </a:p>
        </p:txBody>
      </p:sp>
    </p:spTree>
    <p:extLst>
      <p:ext uri="{BB962C8B-B14F-4D97-AF65-F5344CB8AC3E}">
        <p14:creationId xmlns:p14="http://schemas.microsoft.com/office/powerpoint/2010/main" val="266631214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a:bodyPr>
          <a:lstStyle/>
          <a:p>
            <a:pPr marL="0" indent="0">
              <a:buNone/>
            </a:pPr>
            <a:r>
              <a:rPr lang="en-US" sz="2400" dirty="0" smtClean="0"/>
              <a:t>IV.	Levels of Competition</a:t>
            </a:r>
          </a:p>
          <a:p>
            <a:pPr marL="1377950" indent="-1377950">
              <a:spcBef>
                <a:spcPts val="0"/>
              </a:spcBef>
              <a:buNone/>
              <a:tabLst>
                <a:tab pos="573088" algn="l"/>
                <a:tab pos="1377950" algn="l"/>
              </a:tabLst>
            </a:pPr>
            <a:r>
              <a:rPr lang="en-US" sz="2200" dirty="0" smtClean="0"/>
              <a:t>	NH9.	</a:t>
            </a:r>
            <a:r>
              <a:rPr lang="en-US" sz="2200" b="1" dirty="0" smtClean="0">
                <a:solidFill>
                  <a:srgbClr val="0070C0"/>
                </a:solidFill>
              </a:rPr>
              <a:t>For the 2013-2014 school year, the NHD is the only option for students in grades 9-12 (NHD Senior Division).  Students in the Senior Division must compete at school, county and regional competitions before progressing to the state competition.</a:t>
            </a:r>
          </a:p>
          <a:p>
            <a:pPr marL="1377950" indent="-1377950">
              <a:spcBef>
                <a:spcPts val="0"/>
              </a:spcBef>
              <a:buNone/>
              <a:tabLst>
                <a:tab pos="573088" algn="l"/>
                <a:tab pos="1377950" algn="l"/>
              </a:tabLst>
            </a:pPr>
            <a:r>
              <a:rPr lang="en-US" sz="2200" dirty="0"/>
              <a:t>	</a:t>
            </a:r>
            <a:r>
              <a:rPr lang="en-US" sz="2200" dirty="0" smtClean="0"/>
              <a:t>NH10.	</a:t>
            </a:r>
            <a:r>
              <a:rPr lang="en-US" sz="2200" b="1" dirty="0" smtClean="0">
                <a:solidFill>
                  <a:srgbClr val="0070C0"/>
                </a:solidFill>
              </a:rPr>
              <a:t>For the 2013-14 school year ONLY, ALL students in grades 6-8 (NHD Junior Division), who compete a NHD project will progress directly to the state-level competition.  There will be no school, county or regional level NHD competitions this year.  Registration for these projects will be the responsibility of county and RESA social studies fair coordinators.</a:t>
            </a:r>
          </a:p>
          <a:p>
            <a:pPr marL="1377950" indent="-1377950">
              <a:buNone/>
              <a:tabLst>
                <a:tab pos="463550" algn="l"/>
                <a:tab pos="1377950" algn="l"/>
              </a:tabLst>
            </a:pPr>
            <a:r>
              <a:rPr lang="en-US" sz="2200" dirty="0" smtClean="0"/>
              <a:t>V.	Project Displays</a:t>
            </a:r>
          </a:p>
          <a:p>
            <a:pPr marL="1377950" indent="-1377950">
              <a:buNone/>
              <a:tabLst>
                <a:tab pos="463550" algn="l"/>
                <a:tab pos="1377950" algn="l"/>
              </a:tabLst>
            </a:pPr>
            <a:r>
              <a:rPr lang="en-US" sz="2200" dirty="0" smtClean="0"/>
              <a:t>	NH11.	Project displays must adhere to the size restrictions established in the NHD Rules Handbook.</a:t>
            </a:r>
          </a:p>
          <a:p>
            <a:pPr marL="1377950" indent="-1377950">
              <a:buNone/>
              <a:tabLst>
                <a:tab pos="463550" algn="l"/>
                <a:tab pos="1377950" algn="l"/>
              </a:tabLst>
            </a:pPr>
            <a:r>
              <a:rPr lang="en-US" sz="2200" dirty="0"/>
              <a:t>	</a:t>
            </a:r>
            <a:r>
              <a:rPr lang="en-US" sz="2200" dirty="0" smtClean="0"/>
              <a:t>NH12.	Display items may NOT be placed in the aisle.</a:t>
            </a:r>
          </a:p>
          <a:p>
            <a:pPr marL="1377950" indent="-1377950">
              <a:buNone/>
              <a:tabLst>
                <a:tab pos="463550" algn="l"/>
                <a:tab pos="1377950" algn="l"/>
              </a:tabLst>
            </a:pPr>
            <a:r>
              <a:rPr lang="en-US" sz="2200" dirty="0"/>
              <a:t>	</a:t>
            </a:r>
            <a:r>
              <a:rPr lang="en-US" sz="2200" dirty="0" smtClean="0"/>
              <a:t>NH13.	Items of value should not be left unattended with the project display.  Such items should remain in the student’s possession at all times.</a:t>
            </a:r>
            <a:endParaRPr lang="en-US" sz="2200" dirty="0"/>
          </a:p>
        </p:txBody>
      </p:sp>
    </p:spTree>
    <p:extLst>
      <p:ext uri="{BB962C8B-B14F-4D97-AF65-F5344CB8AC3E}">
        <p14:creationId xmlns:p14="http://schemas.microsoft.com/office/powerpoint/2010/main" val="218064440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a:bodyPr>
          <a:lstStyle/>
          <a:p>
            <a:pPr marL="0" indent="0">
              <a:buNone/>
            </a:pPr>
            <a:r>
              <a:rPr lang="en-US" sz="2400" dirty="0" smtClean="0"/>
              <a:t>VI.	Electronic Devices</a:t>
            </a:r>
          </a:p>
          <a:p>
            <a:pPr marL="1377950" indent="-1377950">
              <a:buNone/>
              <a:tabLst>
                <a:tab pos="573088" algn="l"/>
                <a:tab pos="1377950" algn="l"/>
              </a:tabLst>
            </a:pPr>
            <a:r>
              <a:rPr lang="en-US" sz="2200" dirty="0" smtClean="0"/>
              <a:t>	NH14.	Electronic devices (personal laptop, DVD player, MP3 players, cell phones, digital camera, hand-held gaming equipment or audio recorders may be incorporated into the physical display</a:t>
            </a:r>
            <a:r>
              <a:rPr lang="en-US" sz="2200" dirty="0"/>
              <a:t> </a:t>
            </a:r>
            <a:r>
              <a:rPr lang="en-US" sz="2200" dirty="0" smtClean="0"/>
              <a:t>and/or oral presentation.  Electronic devices should not be left with the project display.  Such items should remain in the student’s possession at all times.</a:t>
            </a:r>
          </a:p>
          <a:p>
            <a:pPr marL="1377950" indent="-1377950">
              <a:buNone/>
              <a:tabLst>
                <a:tab pos="573088" algn="l"/>
                <a:tab pos="1377950" algn="l"/>
              </a:tabLst>
            </a:pPr>
            <a:r>
              <a:rPr lang="en-US" sz="2200" dirty="0"/>
              <a:t>	</a:t>
            </a:r>
            <a:r>
              <a:rPr lang="en-US" sz="2200" dirty="0" smtClean="0"/>
              <a:t>NH15.	Computers and other electronic devices must be provided by the student.</a:t>
            </a:r>
          </a:p>
          <a:p>
            <a:pPr marL="1377950" indent="-1377950">
              <a:buNone/>
              <a:tabLst>
                <a:tab pos="573088" algn="l"/>
                <a:tab pos="1377950" algn="l"/>
              </a:tabLst>
            </a:pPr>
            <a:r>
              <a:rPr lang="en-US" sz="2200" dirty="0"/>
              <a:t>	</a:t>
            </a:r>
            <a:r>
              <a:rPr lang="en-US" sz="2200" dirty="0" smtClean="0"/>
              <a:t>NH16.	Sound may be played at the time of the oral presentation ONLY.  Volume must be limited so it does not interfere with other students’ presentations.</a:t>
            </a:r>
          </a:p>
          <a:p>
            <a:pPr marL="1377950" indent="-1377950">
              <a:buNone/>
              <a:tabLst>
                <a:tab pos="573088" algn="l"/>
                <a:tab pos="1377950" algn="l"/>
              </a:tabLst>
            </a:pPr>
            <a:r>
              <a:rPr lang="en-US" sz="2200" dirty="0"/>
              <a:t>	</a:t>
            </a:r>
            <a:r>
              <a:rPr lang="en-US" sz="2200" dirty="0" smtClean="0"/>
              <a:t>NH17.	</a:t>
            </a:r>
            <a:r>
              <a:rPr lang="en-US" sz="2200" b="1" dirty="0" smtClean="0">
                <a:solidFill>
                  <a:srgbClr val="0070C0"/>
                </a:solidFill>
              </a:rPr>
              <a:t>Electrical outlets will be provided for project displays for NHD PROJECTS ONLY.</a:t>
            </a:r>
          </a:p>
          <a:p>
            <a:pPr marL="1377950" indent="-1377950">
              <a:buNone/>
              <a:tabLst>
                <a:tab pos="573088" algn="l"/>
                <a:tab pos="1377950" algn="l"/>
              </a:tabLst>
            </a:pPr>
            <a:r>
              <a:rPr lang="en-US" sz="2200" dirty="0"/>
              <a:t>	</a:t>
            </a:r>
            <a:r>
              <a:rPr lang="en-US" sz="2200" dirty="0" smtClean="0"/>
              <a:t>NH18.	</a:t>
            </a:r>
            <a:r>
              <a:rPr lang="en-US" sz="2200" b="1" dirty="0" smtClean="0">
                <a:solidFill>
                  <a:srgbClr val="0070C0"/>
                </a:solidFill>
              </a:rPr>
              <a:t>Internet will be provided for NHD projects ONLY.</a:t>
            </a:r>
          </a:p>
        </p:txBody>
      </p:sp>
    </p:spTree>
    <p:extLst>
      <p:ext uri="{BB962C8B-B14F-4D97-AF65-F5344CB8AC3E}">
        <p14:creationId xmlns:p14="http://schemas.microsoft.com/office/powerpoint/2010/main" val="61808629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lnSpcReduction="10000"/>
          </a:bodyPr>
          <a:lstStyle/>
          <a:p>
            <a:pPr marL="0" indent="0">
              <a:buNone/>
            </a:pPr>
            <a:r>
              <a:rPr lang="en-US" sz="2400" dirty="0" smtClean="0"/>
              <a:t>VII.	Judging and Awards</a:t>
            </a:r>
          </a:p>
          <a:p>
            <a:pPr marL="1377950" indent="-1377950">
              <a:buNone/>
              <a:tabLst>
                <a:tab pos="573088" algn="l"/>
                <a:tab pos="1377950" algn="l"/>
              </a:tabLst>
            </a:pPr>
            <a:r>
              <a:rPr lang="en-US" sz="2200" dirty="0" smtClean="0"/>
              <a:t>	NH19.	Each project at the state level competition will be assigned a judging time and project number.  Project numbers will be posted to the State Social Studies Fair website, </a:t>
            </a:r>
            <a:r>
              <a:rPr lang="en-US" sz="2200" dirty="0" smtClean="0">
                <a:hlinkClick r:id="rId3"/>
              </a:rPr>
              <a:t>www.wvssfair.com</a:t>
            </a:r>
            <a:r>
              <a:rPr lang="en-US" sz="2200" dirty="0" smtClean="0"/>
              <a:t>, at least one week prior to the fair date.  Judging times will NOT be provided prior to the fair date.  Requests for time changes/for specific judging times will NOT be honored.</a:t>
            </a:r>
          </a:p>
          <a:p>
            <a:pPr marL="1377950" indent="-1377950">
              <a:buNone/>
              <a:tabLst>
                <a:tab pos="573088" algn="l"/>
                <a:tab pos="1377950" algn="l"/>
              </a:tabLst>
            </a:pPr>
            <a:r>
              <a:rPr lang="en-US" sz="2200" dirty="0" smtClean="0"/>
              <a:t>	NH20.	Ties for 1</a:t>
            </a:r>
            <a:r>
              <a:rPr lang="en-US" sz="2200" baseline="30000" dirty="0" smtClean="0"/>
              <a:t>st</a:t>
            </a:r>
            <a:r>
              <a:rPr lang="en-US" sz="2200" dirty="0" smtClean="0"/>
              <a:t>, 2</a:t>
            </a:r>
            <a:r>
              <a:rPr lang="en-US" sz="2200" baseline="30000" dirty="0" smtClean="0"/>
              <a:t>nd</a:t>
            </a:r>
            <a:r>
              <a:rPr lang="en-US" sz="2200" dirty="0" smtClean="0"/>
              <a:t> or 3</a:t>
            </a:r>
            <a:r>
              <a:rPr lang="en-US" sz="2200" baseline="30000" dirty="0" smtClean="0"/>
              <a:t>rd</a:t>
            </a:r>
            <a:r>
              <a:rPr lang="en-US" sz="2200" dirty="0" smtClean="0"/>
              <a:t> place awards re not permitted.</a:t>
            </a:r>
          </a:p>
          <a:p>
            <a:pPr marL="1377950" indent="-1377950">
              <a:buNone/>
              <a:tabLst>
                <a:tab pos="573088" algn="l"/>
                <a:tab pos="1377950" algn="l"/>
              </a:tabLst>
            </a:pPr>
            <a:r>
              <a:rPr lang="en-US" sz="2200" dirty="0"/>
              <a:t>	</a:t>
            </a:r>
            <a:r>
              <a:rPr lang="en-US" sz="2200" dirty="0" smtClean="0"/>
              <a:t>NH21.	At the State Social Studies Fair, winning projects will be identified with a ribbon/sticker prior to the public viewing.  Only those students whose projects are identified with a sticker/ribbon are required to remain for the awards ceremony.  Students who are unable to attend the awards ceremony must identify someone to receive their award.  Awards will NOT be mailed.</a:t>
            </a:r>
          </a:p>
          <a:p>
            <a:pPr marL="1377950" indent="-1377950">
              <a:buNone/>
              <a:tabLst>
                <a:tab pos="573088" algn="l"/>
                <a:tab pos="1377950" algn="l"/>
              </a:tabLst>
            </a:pPr>
            <a:r>
              <a:rPr lang="en-US" sz="2200" dirty="0"/>
              <a:t>	</a:t>
            </a:r>
            <a:r>
              <a:rPr lang="en-US" sz="2200" dirty="0" smtClean="0"/>
              <a:t>NH22.	Access to the project display room is limited to fair officials, judges, and students during the scheduled judging period.  Parents and teachers may not accompany students into the project display area during the scheduled judging period.</a:t>
            </a:r>
          </a:p>
        </p:txBody>
      </p:sp>
    </p:spTree>
    <p:extLst>
      <p:ext uri="{BB962C8B-B14F-4D97-AF65-F5344CB8AC3E}">
        <p14:creationId xmlns:p14="http://schemas.microsoft.com/office/powerpoint/2010/main" val="79355493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fontScale="92500"/>
          </a:bodyPr>
          <a:lstStyle/>
          <a:p>
            <a:pPr marL="0" indent="0">
              <a:buNone/>
            </a:pPr>
            <a:r>
              <a:rPr lang="en-US" sz="2400" dirty="0" smtClean="0"/>
              <a:t>VII.	Judging and Awards Continued</a:t>
            </a:r>
          </a:p>
          <a:p>
            <a:pPr marL="1377950" indent="-1377950">
              <a:buNone/>
              <a:tabLst>
                <a:tab pos="573088" algn="l"/>
                <a:tab pos="1377950" algn="l"/>
              </a:tabLst>
            </a:pPr>
            <a:r>
              <a:rPr lang="en-US" sz="2200" dirty="0" smtClean="0"/>
              <a:t>	NH23.	Projects may not be removed until after the public viewing.  Students who are unable to retrieve their projects following the public viewing and awards ceremony must identify someone to do so.  Anything left at the fair will be discarded at the conclusion of the event.</a:t>
            </a:r>
          </a:p>
          <a:p>
            <a:pPr marL="1377950" indent="-1377950">
              <a:buNone/>
              <a:tabLst>
                <a:tab pos="573088" algn="l"/>
                <a:tab pos="1377950" algn="l"/>
              </a:tabLst>
            </a:pPr>
            <a:r>
              <a:rPr lang="en-US" sz="2200" dirty="0"/>
              <a:t>	</a:t>
            </a:r>
            <a:r>
              <a:rPr lang="en-US" sz="2200" dirty="0" smtClean="0"/>
              <a:t>NH24.	Issues/concerns about the judging process, particularly those issues related to oral presentations, must be addressed with the fair coordinator immediately.  It is often impossible to resolve such matters after a category has closed and judges have been dismissed.</a:t>
            </a:r>
          </a:p>
          <a:p>
            <a:pPr marL="1377950" indent="-1377950">
              <a:buNone/>
              <a:tabLst>
                <a:tab pos="573088" algn="l"/>
                <a:tab pos="1377950" algn="l"/>
              </a:tabLst>
            </a:pPr>
            <a:r>
              <a:rPr lang="en-US" sz="2200" dirty="0"/>
              <a:t>	</a:t>
            </a:r>
            <a:r>
              <a:rPr lang="en-US" sz="2200" dirty="0" smtClean="0"/>
              <a:t>NH25.	At the state level, student copies of score cards will be provided to county fair coordinators ONLY.  Score cards will not be released directly to students/parents.</a:t>
            </a:r>
          </a:p>
          <a:p>
            <a:pPr marL="1377950" indent="-1377950">
              <a:buNone/>
              <a:tabLst>
                <a:tab pos="573088" algn="l"/>
                <a:tab pos="1377950" algn="l"/>
              </a:tabLst>
            </a:pPr>
            <a:r>
              <a:rPr lang="en-US" sz="2200" dirty="0"/>
              <a:t>	</a:t>
            </a:r>
            <a:r>
              <a:rPr lang="en-US" sz="2200" dirty="0" smtClean="0"/>
              <a:t>NH26.	NHD projects that receive a 1</a:t>
            </a:r>
            <a:r>
              <a:rPr lang="en-US" sz="2200" baseline="30000" dirty="0" smtClean="0"/>
              <a:t>st</a:t>
            </a:r>
            <a:r>
              <a:rPr lang="en-US" sz="2200" dirty="0" smtClean="0"/>
              <a:t>/2</a:t>
            </a:r>
            <a:r>
              <a:rPr lang="en-US" sz="2200" baseline="30000" dirty="0" smtClean="0"/>
              <a:t>nd</a:t>
            </a:r>
            <a:r>
              <a:rPr lang="en-US" sz="2200" dirty="0" smtClean="0"/>
              <a:t> place award at the state level competition may choose to advance to the national competition at the University of Maryland.  A project must score a minimum of 90 points out of 100 to be identified as a 1</a:t>
            </a:r>
            <a:r>
              <a:rPr lang="en-US" sz="2200" baseline="30000" dirty="0" smtClean="0"/>
              <a:t>st</a:t>
            </a:r>
            <a:r>
              <a:rPr lang="en-US" sz="2200" dirty="0" smtClean="0"/>
              <a:t> place winner, 80/above for 2</a:t>
            </a:r>
            <a:r>
              <a:rPr lang="en-US" sz="2200" baseline="30000" dirty="0" smtClean="0"/>
              <a:t>nd</a:t>
            </a:r>
            <a:r>
              <a:rPr lang="en-US" sz="2200" dirty="0" smtClean="0"/>
              <a:t> place and 70/above for 3</a:t>
            </a:r>
            <a:r>
              <a:rPr lang="en-US" sz="2200" baseline="30000" dirty="0" smtClean="0"/>
              <a:t>rd</a:t>
            </a:r>
            <a:r>
              <a:rPr lang="en-US" sz="2200" dirty="0" smtClean="0"/>
              <a:t> place.  IN ORDER TO ADVANCE TO NATIONAL LEVEL COMPETITION, NHD WINNERS MUST BE PRESENT AT THE AWARDS CEREMONY AND MUST ATTEND A MANDATORY INFORMATIONAL MEETING IMMEDIATELY FOLLOWING THE CEREMONY.</a:t>
            </a:r>
          </a:p>
        </p:txBody>
      </p:sp>
    </p:spTree>
    <p:extLst>
      <p:ext uri="{BB962C8B-B14F-4D97-AF65-F5344CB8AC3E}">
        <p14:creationId xmlns:p14="http://schemas.microsoft.com/office/powerpoint/2010/main" val="293155435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 y="95534"/>
            <a:ext cx="8925635" cy="6735170"/>
          </a:xfrm>
        </p:spPr>
        <p:txBody>
          <a:bodyPr>
            <a:normAutofit fontScale="25000" lnSpcReduction="20000"/>
          </a:bodyPr>
          <a:lstStyle/>
          <a:p>
            <a:pPr marL="0" indent="0">
              <a:buNone/>
            </a:pPr>
            <a:r>
              <a:rPr lang="en-US" sz="9600" dirty="0" smtClean="0"/>
              <a:t>VII.	Prohibited Items</a:t>
            </a:r>
          </a:p>
          <a:p>
            <a:pPr marL="1377950" indent="-1377950">
              <a:buNone/>
              <a:tabLst>
                <a:tab pos="573088" algn="l"/>
                <a:tab pos="1377950" algn="l"/>
              </a:tabLst>
            </a:pPr>
            <a:r>
              <a:rPr lang="en-US" dirty="0" smtClean="0"/>
              <a:t>	</a:t>
            </a:r>
            <a:r>
              <a:rPr lang="en-US" sz="8800" dirty="0" smtClean="0"/>
              <a:t>NH27.	The following are prohibited at all levels of competition (school, county, RESA and state):</a:t>
            </a:r>
          </a:p>
          <a:p>
            <a:pPr marL="1828800" indent="-1828800">
              <a:buNone/>
              <a:tabLst>
                <a:tab pos="573088" algn="l"/>
                <a:tab pos="1377950" algn="l"/>
              </a:tabLst>
            </a:pPr>
            <a:r>
              <a:rPr lang="en-US" sz="8800" dirty="0"/>
              <a:t>	</a:t>
            </a:r>
            <a:r>
              <a:rPr lang="en-US" sz="8800" dirty="0" smtClean="0"/>
              <a:t>	a.	Live animals</a:t>
            </a:r>
          </a:p>
          <a:p>
            <a:pPr marL="1828800" indent="-1828800">
              <a:buNone/>
              <a:tabLst>
                <a:tab pos="573088" algn="l"/>
                <a:tab pos="1377950" algn="l"/>
              </a:tabLst>
            </a:pPr>
            <a:r>
              <a:rPr lang="en-US" sz="8800" dirty="0"/>
              <a:t>	</a:t>
            </a:r>
            <a:r>
              <a:rPr lang="en-US" sz="8800" dirty="0" smtClean="0"/>
              <a:t>	b.	Flames, highly flammable materials, or sources of heat (hot plates, etc.)</a:t>
            </a:r>
          </a:p>
          <a:p>
            <a:pPr marL="1828800" indent="-1828800">
              <a:buNone/>
              <a:tabLst>
                <a:tab pos="573088" algn="l"/>
                <a:tab pos="1377950" algn="l"/>
              </a:tabLst>
            </a:pPr>
            <a:r>
              <a:rPr lang="en-US" sz="8800" dirty="0"/>
              <a:t>	</a:t>
            </a:r>
            <a:r>
              <a:rPr lang="en-US" sz="8800" dirty="0" smtClean="0"/>
              <a:t>	c.	Dry ice</a:t>
            </a:r>
          </a:p>
          <a:p>
            <a:pPr marL="1828800" indent="-1828800">
              <a:buNone/>
              <a:tabLst>
                <a:tab pos="573088" algn="l"/>
                <a:tab pos="1377950" algn="l"/>
              </a:tabLst>
            </a:pPr>
            <a:r>
              <a:rPr lang="en-US" sz="8800" dirty="0"/>
              <a:t>	</a:t>
            </a:r>
            <a:r>
              <a:rPr lang="en-US" sz="8800" dirty="0" smtClean="0"/>
              <a:t>	d.	Weapons and ammunition (including toys and replicas)</a:t>
            </a:r>
          </a:p>
          <a:p>
            <a:pPr marL="1828800" indent="-1828800">
              <a:buNone/>
              <a:tabLst>
                <a:tab pos="573088" algn="l"/>
                <a:tab pos="1377950" algn="l"/>
              </a:tabLst>
            </a:pPr>
            <a:r>
              <a:rPr lang="en-US" sz="8800" dirty="0"/>
              <a:t>		</a:t>
            </a:r>
            <a:r>
              <a:rPr lang="en-US" sz="8800" dirty="0" smtClean="0"/>
              <a:t>e.	Sharp items (for example:  syringes, needles, knives)</a:t>
            </a:r>
          </a:p>
          <a:p>
            <a:pPr marL="1828800" indent="-1828800">
              <a:buNone/>
              <a:tabLst>
                <a:tab pos="573088" algn="l"/>
                <a:tab pos="1377950" algn="l"/>
              </a:tabLst>
            </a:pPr>
            <a:r>
              <a:rPr lang="en-US" sz="8800" dirty="0"/>
              <a:t>	</a:t>
            </a:r>
            <a:r>
              <a:rPr lang="en-US" sz="8800" dirty="0" smtClean="0"/>
              <a:t>	f.	Tobacco products</a:t>
            </a:r>
          </a:p>
          <a:p>
            <a:pPr marL="1828800" indent="-1828800">
              <a:buNone/>
              <a:tabLst>
                <a:tab pos="573088" algn="l"/>
                <a:tab pos="1377950" algn="l"/>
              </a:tabLst>
            </a:pPr>
            <a:r>
              <a:rPr lang="en-US" sz="8800" dirty="0"/>
              <a:t>	</a:t>
            </a:r>
            <a:r>
              <a:rPr lang="en-US" sz="8800" dirty="0" smtClean="0"/>
              <a:t>	g.	All hazardous substances or devices (for example:  chemicals, poisons and drugs)</a:t>
            </a:r>
          </a:p>
          <a:p>
            <a:pPr marL="1828800" indent="-1828800">
              <a:buNone/>
              <a:tabLst>
                <a:tab pos="573088" algn="l"/>
                <a:tab pos="1377950" algn="l"/>
              </a:tabLst>
            </a:pPr>
            <a:r>
              <a:rPr lang="en-US" sz="8800" dirty="0"/>
              <a:t>	</a:t>
            </a:r>
            <a:r>
              <a:rPr lang="en-US" sz="8800" dirty="0" smtClean="0"/>
              <a:t>	h.	Batteries with open-top cells (for example:  car and motorcycle batteries.</a:t>
            </a:r>
          </a:p>
          <a:p>
            <a:pPr marL="1828800" indent="-1828800">
              <a:buNone/>
              <a:tabLst>
                <a:tab pos="573088" algn="l"/>
                <a:tab pos="1377950" algn="l"/>
              </a:tabLst>
            </a:pPr>
            <a:r>
              <a:rPr lang="en-US" sz="8800" dirty="0"/>
              <a:t>	</a:t>
            </a:r>
            <a:r>
              <a:rPr lang="en-US" sz="8800" dirty="0" smtClean="0"/>
              <a:t>	</a:t>
            </a:r>
            <a:r>
              <a:rPr lang="en-US" sz="8800" dirty="0" err="1" smtClean="0"/>
              <a:t>i</a:t>
            </a:r>
            <a:r>
              <a:rPr lang="en-US" sz="8800" dirty="0" smtClean="0"/>
              <a:t>.	Any item prohibited by WV Board of Education Policies.</a:t>
            </a:r>
          </a:p>
          <a:p>
            <a:pPr marL="1828800" indent="-1828800">
              <a:buNone/>
              <a:tabLst>
                <a:tab pos="573088" algn="l"/>
                <a:tab pos="1377950" algn="l"/>
              </a:tabLst>
            </a:pPr>
            <a:r>
              <a:rPr lang="en-US" sz="8800" dirty="0"/>
              <a:t>	</a:t>
            </a:r>
            <a:r>
              <a:rPr lang="en-US" sz="8800" dirty="0" smtClean="0"/>
              <a:t>	j.	Any item that the fair coordinator deems unsafe or inappropriate for public display.</a:t>
            </a:r>
            <a:endParaRPr lang="en-US" sz="6500" dirty="0"/>
          </a:p>
        </p:txBody>
      </p:sp>
    </p:spTree>
    <p:extLst>
      <p:ext uri="{BB962C8B-B14F-4D97-AF65-F5344CB8AC3E}">
        <p14:creationId xmlns:p14="http://schemas.microsoft.com/office/powerpoint/2010/main" val="406963126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821" t="24465" r="47420"/>
          <a:stretch/>
        </p:blipFill>
        <p:spPr bwMode="auto">
          <a:xfrm>
            <a:off x="3875964" y="28192"/>
            <a:ext cx="3643951" cy="6802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rot="16200000">
            <a:off x="-1330657" y="3194756"/>
            <a:ext cx="6332562" cy="461665"/>
          </a:xfrm>
          <a:prstGeom prst="rect">
            <a:avLst/>
          </a:prstGeom>
          <a:noFill/>
        </p:spPr>
        <p:txBody>
          <a:bodyPr wrap="square" rtlCol="0">
            <a:spAutoFit/>
          </a:bodyPr>
          <a:lstStyle/>
          <a:p>
            <a:pPr algn="ctr"/>
            <a:r>
              <a:rPr lang="en-US" sz="2400" b="1" dirty="0" smtClean="0"/>
              <a:t>Information for Coordinators</a:t>
            </a:r>
            <a:endParaRPr lang="en-US" sz="2400" b="1" dirty="0"/>
          </a:p>
        </p:txBody>
      </p:sp>
    </p:spTree>
    <p:extLst>
      <p:ext uri="{BB962C8B-B14F-4D97-AF65-F5344CB8AC3E}">
        <p14:creationId xmlns:p14="http://schemas.microsoft.com/office/powerpoint/2010/main" val="403167573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rot="16200000">
            <a:off x="-1330657" y="3194756"/>
            <a:ext cx="6332562" cy="461665"/>
          </a:xfrm>
          <a:prstGeom prst="rect">
            <a:avLst/>
          </a:prstGeom>
          <a:noFill/>
        </p:spPr>
        <p:txBody>
          <a:bodyPr wrap="square" rtlCol="0">
            <a:spAutoFit/>
          </a:bodyPr>
          <a:lstStyle/>
          <a:p>
            <a:pPr algn="ctr"/>
            <a:r>
              <a:rPr lang="en-US" sz="2400" b="1" dirty="0" smtClean="0"/>
              <a:t>Information for Judges</a:t>
            </a:r>
            <a:endParaRPr lang="en-US" sz="2400" b="1"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836" t="12418" r="46627" b="4478"/>
          <a:stretch/>
        </p:blipFill>
        <p:spPr bwMode="auto">
          <a:xfrm>
            <a:off x="3903259" y="79731"/>
            <a:ext cx="3514811" cy="6696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189558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NHD Advancements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For 2013-2014, counties and RESAs are only required to host the exhibit portion of the National History Day Competition at their county and regional fairs.</a:t>
            </a:r>
          </a:p>
          <a:p>
            <a:r>
              <a:rPr lang="en-US" dirty="0" smtClean="0"/>
              <a:t>Therefore, counties and RESAs need to establish the number of high school National History Day projects they wish to advance to the regional competition since there will only be one category for high school students.</a:t>
            </a:r>
          </a:p>
          <a:p>
            <a:r>
              <a:rPr lang="en-US" dirty="0" smtClean="0"/>
              <a:t>At the regional fair level, RESA coordinators will be able to advance up to four National History Day exhibit projects to the state competition.</a:t>
            </a:r>
            <a:endParaRPr lang="en-US" dirty="0"/>
          </a:p>
        </p:txBody>
      </p:sp>
    </p:spTree>
    <p:extLst>
      <p:ext uri="{BB962C8B-B14F-4D97-AF65-F5344CB8AC3E}">
        <p14:creationId xmlns:p14="http://schemas.microsoft.com/office/powerpoint/2010/main" val="67337506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685482"/>
          </a:xfrm>
        </p:spPr>
        <p:txBody>
          <a:bodyPr>
            <a:normAutofit fontScale="90000"/>
          </a:bodyPr>
          <a:lstStyle/>
          <a:p>
            <a:r>
              <a:rPr lang="en-US" dirty="0" smtClean="0"/>
              <a:t>FAQ</a:t>
            </a:r>
            <a:endParaRPr lang="en-US" dirty="0"/>
          </a:p>
        </p:txBody>
      </p:sp>
      <p:sp>
        <p:nvSpPr>
          <p:cNvPr id="3" name="Content Placeholder 2"/>
          <p:cNvSpPr>
            <a:spLocks noGrp="1"/>
          </p:cNvSpPr>
          <p:nvPr>
            <p:ph idx="1"/>
          </p:nvPr>
        </p:nvSpPr>
        <p:spPr>
          <a:xfrm>
            <a:off x="121920" y="1203960"/>
            <a:ext cx="8854440" cy="5532120"/>
          </a:xfrm>
        </p:spPr>
        <p:txBody>
          <a:bodyPr>
            <a:normAutofit fontScale="62500" lnSpcReduction="20000"/>
          </a:bodyPr>
          <a:lstStyle/>
          <a:p>
            <a:pPr marL="396875" indent="-396875">
              <a:buNone/>
            </a:pPr>
            <a:r>
              <a:rPr lang="en-US" dirty="0" smtClean="0"/>
              <a:t>Q.	</a:t>
            </a:r>
            <a:r>
              <a:rPr lang="en-US" sz="3400" dirty="0" smtClean="0"/>
              <a:t>Have social studies fair rules changed for elementary and middle school students?</a:t>
            </a:r>
          </a:p>
          <a:p>
            <a:pPr marL="396875" indent="-396875">
              <a:buAutoNum type="alphaUcPeriod"/>
            </a:pPr>
            <a:r>
              <a:rPr lang="en-US" sz="3400" dirty="0" smtClean="0"/>
              <a:t>NO, however there is a new score card for the Social Studies Fair portion of the competition.</a:t>
            </a:r>
          </a:p>
          <a:p>
            <a:pPr marL="0" indent="0">
              <a:buNone/>
            </a:pPr>
            <a:endParaRPr lang="en-US" sz="1900" dirty="0" smtClean="0"/>
          </a:p>
          <a:p>
            <a:pPr marL="457200" indent="-457200">
              <a:buAutoNum type="alphaUcPeriod" startAt="17"/>
            </a:pPr>
            <a:r>
              <a:rPr lang="en-US" sz="3300" dirty="0" smtClean="0"/>
              <a:t>Can elementary and middle school students participate in the National History Day portion of the competition?</a:t>
            </a:r>
          </a:p>
          <a:p>
            <a:pPr marL="457200" indent="-457200">
              <a:buNone/>
            </a:pPr>
            <a:r>
              <a:rPr lang="en-US" sz="3300" dirty="0" smtClean="0"/>
              <a:t>A.	NHD does not have an elementary division.  Middle school students who participate in the 2014 HD Competition will advance directly to the state fair.  Middle school students who participate in the WV State Social Studies Fair will advance through the local, county and regional level competition as always.</a:t>
            </a:r>
          </a:p>
          <a:p>
            <a:pPr marL="350838" indent="-350838">
              <a:buNone/>
            </a:pPr>
            <a:endParaRPr lang="en-US" sz="1800" dirty="0"/>
          </a:p>
          <a:p>
            <a:pPr marL="457200" indent="-457200">
              <a:buNone/>
            </a:pPr>
            <a:r>
              <a:rPr lang="en-US" sz="3300" dirty="0" smtClean="0"/>
              <a:t>Q.	Can High School students enter projects other than exhibits in this year’s competition?</a:t>
            </a:r>
          </a:p>
          <a:p>
            <a:pPr marL="457200" indent="-457200">
              <a:buAutoNum type="alphaUcPeriod"/>
            </a:pPr>
            <a:r>
              <a:rPr lang="en-US" sz="3300" dirty="0" smtClean="0"/>
              <a:t>High school students who choose to create a performance, documentary or website will advance directly to the state fair.  All exhibits must go through the local, county and regional competitions.  We will not be accepting entries for the paper category this year.</a:t>
            </a:r>
          </a:p>
        </p:txBody>
      </p:sp>
    </p:spTree>
    <p:extLst>
      <p:ext uri="{BB962C8B-B14F-4D97-AF65-F5344CB8AC3E}">
        <p14:creationId xmlns:p14="http://schemas.microsoft.com/office/powerpoint/2010/main" val="38280721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685482"/>
          </a:xfrm>
        </p:spPr>
        <p:txBody>
          <a:bodyPr>
            <a:normAutofit fontScale="90000"/>
          </a:bodyPr>
          <a:lstStyle/>
          <a:p>
            <a:r>
              <a:rPr lang="en-US" dirty="0" smtClean="0"/>
              <a:t>FAQ Continued</a:t>
            </a:r>
            <a:endParaRPr lang="en-US" dirty="0"/>
          </a:p>
        </p:txBody>
      </p:sp>
      <p:sp>
        <p:nvSpPr>
          <p:cNvPr id="3" name="Content Placeholder 2"/>
          <p:cNvSpPr>
            <a:spLocks noGrp="1"/>
          </p:cNvSpPr>
          <p:nvPr>
            <p:ph idx="1"/>
          </p:nvPr>
        </p:nvSpPr>
        <p:spPr>
          <a:xfrm>
            <a:off x="121920" y="1249680"/>
            <a:ext cx="8854440" cy="5486400"/>
          </a:xfrm>
        </p:spPr>
        <p:txBody>
          <a:bodyPr>
            <a:normAutofit/>
          </a:bodyPr>
          <a:lstStyle/>
          <a:p>
            <a:pPr marL="350838" indent="-350838">
              <a:buAutoNum type="alphaUcPeriod" startAt="17"/>
            </a:pPr>
            <a:r>
              <a:rPr lang="en-US" sz="2300" dirty="0"/>
              <a:t>How do I register a non-exhibit or a Middle School HD project</a:t>
            </a:r>
            <a:r>
              <a:rPr lang="en-US" sz="2300" dirty="0" smtClean="0"/>
              <a:t>?</a:t>
            </a:r>
            <a:endParaRPr lang="en-US" sz="2300" dirty="0"/>
          </a:p>
          <a:p>
            <a:pPr marL="514350" indent="-514350">
              <a:buAutoNum type="alphaUcPeriod"/>
            </a:pPr>
            <a:r>
              <a:rPr lang="en-US" sz="2300" dirty="0" smtClean="0"/>
              <a:t>County </a:t>
            </a:r>
            <a:r>
              <a:rPr lang="en-US" sz="2300" dirty="0"/>
              <a:t>coordinators will be able to enter these projects directly to the Registration System.  If there are problems, please email </a:t>
            </a:r>
            <a:r>
              <a:rPr lang="en-US" sz="2300" dirty="0">
                <a:hlinkClick r:id="rId3"/>
              </a:rPr>
              <a:t>help@wvssfair.com</a:t>
            </a:r>
            <a:r>
              <a:rPr lang="en-US" sz="2300" dirty="0"/>
              <a:t>. </a:t>
            </a:r>
            <a:endParaRPr lang="en-US" sz="2300" dirty="0" smtClean="0"/>
          </a:p>
          <a:p>
            <a:pPr marL="0" indent="0">
              <a:buNone/>
            </a:pPr>
            <a:endParaRPr lang="en-US" sz="1000" dirty="0"/>
          </a:p>
          <a:p>
            <a:pPr marL="396875" indent="-396875">
              <a:buNone/>
            </a:pPr>
            <a:r>
              <a:rPr lang="en-US" sz="2300" dirty="0" smtClean="0"/>
              <a:t>Q.	Why do High School students have to participate in NHD?</a:t>
            </a:r>
          </a:p>
          <a:p>
            <a:pPr marL="396875" indent="-396875">
              <a:buAutoNum type="alphaUcPeriod"/>
            </a:pPr>
            <a:r>
              <a:rPr lang="en-US" sz="2300" dirty="0" smtClean="0"/>
              <a:t>NHD makes history come alive by discovering historic, cultural and social experiences through hands on opportunities and presentations.  It is an amazing competition with participates from all 50 states and various areas from around the world.  Students who advance to the national competition are able to network with other students around the world and participate in a once in a lifetime event.</a:t>
            </a:r>
          </a:p>
        </p:txBody>
      </p:sp>
    </p:spTree>
    <p:extLst>
      <p:ext uri="{BB962C8B-B14F-4D97-AF65-F5344CB8AC3E}">
        <p14:creationId xmlns:p14="http://schemas.microsoft.com/office/powerpoint/2010/main" val="74719894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vbarron\AppData\Local\Microsoft\Windows\Temporary Internet Files\Content.IE5\LE1FXGD7\MC900078622[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312" y="1431131"/>
            <a:ext cx="1857375" cy="399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56873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WV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WVDE</Template>
  <TotalTime>2077</TotalTime>
  <Words>1651</Words>
  <Application>Microsoft Macintosh PowerPoint</Application>
  <PresentationFormat>On-screen Show (4:3)</PresentationFormat>
  <Paragraphs>402</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WVDE</vt:lpstr>
      <vt:lpstr>Social Studies Student Programs</vt:lpstr>
      <vt:lpstr>GoTo Meeting</vt:lpstr>
      <vt:lpstr>Social Studies Contacts</vt:lpstr>
      <vt:lpstr>WVDE Social Studies Website</vt:lpstr>
      <vt:lpstr>Student Programs</vt:lpstr>
      <vt:lpstr>PowerPoint Presentation</vt:lpstr>
      <vt:lpstr>Golden Horseshoe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 Social Studies Fair &amp; History Day</vt:lpstr>
      <vt:lpstr>Information for Students</vt:lpstr>
      <vt:lpstr>What Grades Participates in Social Studies Fair or History Day</vt:lpstr>
      <vt:lpstr>PowerPoint Presentation</vt:lpstr>
      <vt:lpstr>PowerPoint Presentation</vt:lpstr>
      <vt:lpstr>PowerPoint Presentation</vt:lpstr>
      <vt:lpstr>PowerPoint Presentation</vt:lpstr>
      <vt:lpstr>PowerPoint Presentation</vt:lpstr>
      <vt:lpstr>NHD Theme:  Rights and Responsibilities in History </vt:lpstr>
      <vt:lpstr>PowerPoint Presentation</vt:lpstr>
      <vt:lpstr>PowerPoint Presentation</vt:lpstr>
      <vt:lpstr>PowerPoint Presentation</vt:lpstr>
      <vt:lpstr>Rules &amp; Regulations</vt:lpstr>
      <vt:lpstr>Rules and Regulations for the 2014 WV State Social Studies Fair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Rules and Regulations for the 2014 WV State History Day Competition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NHD Advancements</vt:lpstr>
      <vt:lpstr>FAQ</vt:lpstr>
      <vt:lpstr>FAQ Continued</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Studies Student Programs</dc:title>
  <dc:creator>Veronica Barron</dc:creator>
  <cp:lastModifiedBy>George Sumner</cp:lastModifiedBy>
  <cp:revision>52</cp:revision>
  <cp:lastPrinted>2013-09-20T15:22:45Z</cp:lastPrinted>
  <dcterms:created xsi:type="dcterms:W3CDTF">2013-07-17T14:58:20Z</dcterms:created>
  <dcterms:modified xsi:type="dcterms:W3CDTF">2013-10-04T12:40:04Z</dcterms:modified>
</cp:coreProperties>
</file>